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charts/style2.xml" ContentType="application/vnd.ms-office.chartstyl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olors4.xml" ContentType="application/vnd.ms-office.chartcolorstyl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harts/colors2.xml" ContentType="application/vnd.ms-office.chartcolorstyl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style5.xml" ContentType="application/vnd.ms-office.chart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charts/style4.xml" ContentType="application/vnd.ms-office.chartstyle+xml"/>
  <Override PartName="/ppt/charts/style3.xml" ContentType="application/vnd.ms-office.chartstyl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charts/colors5.xml" ContentType="application/vnd.ms-office.chartcolor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charts/colors3.xml" ContentType="application/vnd.ms-office.chartcolorstyle+xml"/>
  <Override PartName="/ppt/slides/slide11.xml" ContentType="application/vnd.openxmlformats-officedocument.presentationml.slide+xml"/>
  <Override PartName="/ppt/slides/slide20.xml" ContentType="application/vnd.openxmlformats-officedocument.presentationml.slide+xml"/>
  <Override PartName="/ppt/charts/colors1.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34"/>
  </p:notesMasterIdLst>
  <p:sldIdLst>
    <p:sldId id="301" r:id="rId5"/>
    <p:sldId id="287" r:id="rId6"/>
    <p:sldId id="286" r:id="rId7"/>
    <p:sldId id="309" r:id="rId8"/>
    <p:sldId id="256" r:id="rId9"/>
    <p:sldId id="269" r:id="rId10"/>
    <p:sldId id="279" r:id="rId11"/>
    <p:sldId id="317" r:id="rId12"/>
    <p:sldId id="319" r:id="rId13"/>
    <p:sldId id="320" r:id="rId14"/>
    <p:sldId id="315" r:id="rId15"/>
    <p:sldId id="262" r:id="rId16"/>
    <p:sldId id="322" r:id="rId17"/>
    <p:sldId id="323" r:id="rId18"/>
    <p:sldId id="326" r:id="rId19"/>
    <p:sldId id="273" r:id="rId20"/>
    <p:sldId id="311" r:id="rId21"/>
    <p:sldId id="312" r:id="rId22"/>
    <p:sldId id="325" r:id="rId23"/>
    <p:sldId id="275" r:id="rId24"/>
    <p:sldId id="283" r:id="rId25"/>
    <p:sldId id="267" r:id="rId26"/>
    <p:sldId id="307" r:id="rId27"/>
    <p:sldId id="308" r:id="rId28"/>
    <p:sldId id="304" r:id="rId29"/>
    <p:sldId id="314" r:id="rId30"/>
    <p:sldId id="305" r:id="rId31"/>
    <p:sldId id="321" r:id="rId32"/>
    <p:sldId id="26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29" y="-77"/>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_____Microsoft_Office_Excel1.xlsx"/></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_____Microsoft_Office_Excel2.xlsx"/></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package" Target="../embeddings/_____Microsoft_Office_Excel3.xlsx"/></Relationships>
</file>

<file path=ppt/charts/_rels/chart4.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package" Target="../embeddings/_____Microsoft_Office_Excel4.xlsx"/></Relationships>
</file>

<file path=ppt/charts/_rels/chart5.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package" Target="../embeddings/_____Microsoft_Office_Excel5.xlsx"/></Relationships>
</file>

<file path=ppt/charts/chart1.xml><?xml version="1.0" encoding="utf-8"?>
<c:chartSpace xmlns:c="http://schemas.openxmlformats.org/drawingml/2006/chart" xmlns:a="http://schemas.openxmlformats.org/drawingml/2006/main" xmlns:r="http://schemas.openxmlformats.org/officeDocument/2006/relationships">
  <c:lang val="ru-RU"/>
  <c:chart>
    <c:autoTitleDeleted val="1"/>
    <c:view3D>
      <c:rotX val="75"/>
      <c:rotY val="270"/>
      <c:perspective val="30"/>
    </c:view3D>
    <c:plotArea>
      <c:layout>
        <c:manualLayout>
          <c:layoutTarget val="inner"/>
          <c:xMode val="edge"/>
          <c:yMode val="edge"/>
          <c:x val="0.53786733560523858"/>
          <c:y val="0.12403493296676515"/>
          <c:w val="0.34735129590011676"/>
          <c:h val="0.81735466751835162"/>
        </c:manualLayout>
      </c:layout>
      <c:pie3DChart>
        <c:varyColors val="1"/>
        <c:ser>
          <c:idx val="0"/>
          <c:order val="0"/>
          <c:tx>
            <c:strRef>
              <c:f>Sheet1!$B$1</c:f>
              <c:strCache>
                <c:ptCount val="1"/>
                <c:pt idx="0">
                  <c:v>Column1</c:v>
                </c:pt>
              </c:strCache>
            </c:strRef>
          </c:tx>
          <c:explosion val="25"/>
          <c:dLbls>
            <c:dLbl>
              <c:idx val="0"/>
              <c:layout>
                <c:manualLayout>
                  <c:x val="-0.13491569549336946"/>
                  <c:y val="0.18841771873760249"/>
                </c:manualLayout>
              </c:layout>
              <c:tx>
                <c:rich>
                  <a:bodyPr/>
                  <a:lstStyle/>
                  <a:p>
                    <a:r>
                      <a:rPr lang="en-US" b="1"/>
                      <a:t>1</a:t>
                    </a:r>
                    <a:r>
                      <a:rPr lang="en-US"/>
                      <a:t>5116400</a:t>
                    </a:r>
                    <a:r>
                      <a:t>; 77%</a:t>
                    </a:r>
                  </a:p>
                </c:rich>
              </c:tx>
              <c:dLblPos val="bestFit"/>
              <c:showVal val="1"/>
              <c:showPercent val="1"/>
            </c:dLbl>
            <c:dLbl>
              <c:idx val="1"/>
              <c:layout>
                <c:manualLayout>
                  <c:x val="7.3248840930475794E-3"/>
                  <c:y val="2.1958062103776616E-2"/>
                </c:manualLayout>
              </c:layout>
              <c:tx>
                <c:rich>
                  <a:bodyPr/>
                  <a:lstStyle/>
                  <a:p>
                    <a:r>
                      <a:rPr lang="en-US" b="1" dirty="0" smtClean="0"/>
                      <a:t>4</a:t>
                    </a:r>
                    <a:r>
                      <a:rPr lang="en-US" dirty="0" smtClean="0"/>
                      <a:t>942000</a:t>
                    </a:r>
                    <a:r>
                      <a:rPr dirty="0" smtClean="0"/>
                      <a:t>; </a:t>
                    </a:r>
                    <a:r>
                      <a:rPr dirty="0"/>
                      <a:t>15%</a:t>
                    </a:r>
                  </a:p>
                </c:rich>
              </c:tx>
              <c:dLblPos val="bestFit"/>
              <c:showVal val="1"/>
              <c:showPercent val="1"/>
            </c:dLbl>
            <c:dLbl>
              <c:idx val="2"/>
              <c:layout>
                <c:manualLayout>
                  <c:x val="-1.6970470292601372E-2"/>
                  <c:y val="-8.4234842552118674E-3"/>
                </c:manualLayout>
              </c:layout>
              <c:dLblPos val="bestFit"/>
              <c:showVal val="1"/>
              <c:showPercent val="1"/>
            </c:dLbl>
            <c:txPr>
              <a:bodyPr rot="0" vert="horz"/>
              <a:lstStyle/>
              <a:p>
                <a:pPr>
                  <a:defRPr b="1"/>
                </a:pPr>
                <a:endParaRPr lang="ru-RU"/>
              </a:p>
            </c:txPr>
            <c:dLblPos val="bestFit"/>
            <c:showVal val="1"/>
            <c:showPercent val="1"/>
            <c:showLeaderLines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Transferuri de la Bugetul de Stat</c:v>
                </c:pt>
                <c:pt idx="1">
                  <c:v>Venituri proprii</c:v>
                </c:pt>
                <c:pt idx="2">
                  <c:v>Impozit pe venit</c:v>
                </c:pt>
              </c:strCache>
            </c:strRef>
          </c:cat>
          <c:val>
            <c:numRef>
              <c:f>Sheet1!$B$2:$B$4</c:f>
              <c:numCache>
                <c:formatCode>General</c:formatCode>
                <c:ptCount val="3"/>
                <c:pt idx="0">
                  <c:v>15116400</c:v>
                </c:pt>
                <c:pt idx="1">
                  <c:v>4942000</c:v>
                </c:pt>
                <c:pt idx="2">
                  <c:v>3026000</c:v>
                </c:pt>
              </c:numCache>
            </c:numRef>
          </c:val>
        </c:ser>
        <c:dLbls>
          <c:showPercent val="1"/>
        </c:dLbls>
      </c:pie3DChart>
    </c:plotArea>
    <c:legend>
      <c:legendPos val="r"/>
      <c:layout>
        <c:manualLayout>
          <c:xMode val="edge"/>
          <c:yMode val="edge"/>
          <c:x val="0"/>
          <c:y val="0.30172925205374934"/>
          <c:w val="0.3130947818068589"/>
          <c:h val="0.22047575289757476"/>
        </c:manualLayout>
      </c:layout>
      <c:txPr>
        <a:bodyPr rot="0" vert="horz"/>
        <a:lstStyle/>
        <a:p>
          <a:pPr>
            <a:defRPr sz="2000" b="1"/>
          </a:pPr>
          <a:endParaRPr lang="ru-RU"/>
        </a:p>
      </c:txPr>
    </c:legend>
    <c:plotVisOnly val="1"/>
    <c:dispBlanksAs val="zero"/>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ru-RU"/>
  <c:style val="26"/>
  <c:chart>
    <c:autoTitleDeleted val="1"/>
    <c:view3D>
      <c:rotX val="75"/>
      <c:perspective val="30"/>
    </c:view3D>
    <c:plotArea>
      <c:layout>
        <c:manualLayout>
          <c:layoutTarget val="inner"/>
          <c:xMode val="edge"/>
          <c:yMode val="edge"/>
          <c:x val="0.32659775650019024"/>
          <c:y val="0.14415531877396814"/>
          <c:w val="0.3329770243029494"/>
          <c:h val="0.7356304331184168"/>
        </c:manualLayout>
      </c:layout>
      <c:pie3DChart>
        <c:varyColors val="1"/>
        <c:ser>
          <c:idx val="0"/>
          <c:order val="0"/>
          <c:tx>
            <c:strRef>
              <c:f>Sheet1!$B$1</c:f>
              <c:strCache>
                <c:ptCount val="1"/>
                <c:pt idx="0">
                  <c:v>Column1</c:v>
                </c:pt>
              </c:strCache>
            </c:strRef>
          </c:tx>
          <c:explosion val="25"/>
          <c:dLbls>
            <c:dLbl>
              <c:idx val="0"/>
              <c:layout>
                <c:manualLayout>
                  <c:x val="7.2100468457297701E-2"/>
                  <c:y val="3.1121914381653164E-2"/>
                </c:manualLayout>
              </c:layout>
              <c:dLblPos val="bestFit"/>
              <c:showVal val="1"/>
              <c:showCatName val="1"/>
              <c:showPercent val="1"/>
              <c:separator>, </c:separator>
              <c:extLst>
                <c:ext xmlns:c15="http://schemas.microsoft.com/office/drawing/2012/chart" uri="{CE6537A1-D6FC-4f65-9D91-7224C49458BB}">
                  <c15:layout>
                    <c:manualLayout>
                      <c:w val="0.238065384488621"/>
                      <c:h val="0.279295224926896"/>
                    </c:manualLayout>
                  </c15:layout>
                </c:ext>
              </c:extLst>
            </c:dLbl>
            <c:dLbl>
              <c:idx val="1"/>
              <c:layout>
                <c:manualLayout>
                  <c:x val="-3.3596289397757551E-2"/>
                  <c:y val="6.6693813253402026E-2"/>
                </c:manualLayout>
              </c:layout>
              <c:dLblPos val="bestFit"/>
              <c:showVal val="1"/>
              <c:showCatName val="1"/>
              <c:showPercent val="1"/>
              <c:separator>, </c:separator>
              <c:extLst>
                <c:ext xmlns:c15="http://schemas.microsoft.com/office/drawing/2012/chart" uri="{CE6537A1-D6FC-4f65-9D91-7224C49458BB}">
                  <c15:layout>
                    <c:manualLayout>
                      <c:w val="0.228027802793641"/>
                      <c:h val="0.296339962738989"/>
                    </c:manualLayout>
                  </c15:layout>
                </c:ext>
              </c:extLst>
            </c:dLbl>
            <c:dLbl>
              <c:idx val="2"/>
              <c:layout>
                <c:manualLayout>
                  <c:x val="-9.0529929513166157E-2"/>
                  <c:y val="0.13488286703897237"/>
                </c:manualLayout>
              </c:layout>
              <c:dLblPos val="bestFit"/>
              <c:showVal val="1"/>
              <c:showCatName val="1"/>
              <c:showPercent val="1"/>
              <c:separator>, </c:separator>
            </c:dLbl>
            <c:dLbl>
              <c:idx val="3"/>
              <c:layout>
                <c:manualLayout>
                  <c:x val="-6.8912126176153859E-2"/>
                  <c:y val="1.2212492426286092E-2"/>
                </c:manualLayout>
              </c:layout>
              <c:tx>
                <c:rich>
                  <a:bodyPr/>
                  <a:lstStyle/>
                  <a:p>
                    <a:r>
                      <a:rPr lang="it-IT" b="1"/>
                      <a:t>A</a:t>
                    </a:r>
                    <a:r>
                      <a:rPr lang="it-IT"/>
                      <a:t>renda și locațiunea, 295000, 1%</a:t>
                    </a:r>
                  </a:p>
                </c:rich>
              </c:tx>
              <c:dLblPos val="bestFit"/>
              <c:showVal val="1"/>
              <c:showCatName val="1"/>
              <c:showPercent val="1"/>
              <c:separator>, </c:separator>
              <c:extLst>
                <c:ext xmlns:c15="http://schemas.microsoft.com/office/drawing/2012/chart" uri="{CE6537A1-D6FC-4f65-9D91-7224C49458BB}">
                  <c15:layout/>
                </c:ext>
              </c:extLst>
            </c:dLbl>
            <c:txPr>
              <a:bodyPr rot="0" vert="horz"/>
              <a:lstStyle/>
              <a:p>
                <a:pPr>
                  <a:defRPr b="1"/>
                </a:pPr>
                <a:endParaRPr lang="ru-RU"/>
              </a:p>
            </c:txPr>
            <c:dLblPos val="bestFit"/>
            <c:showVal val="1"/>
            <c:showCatName val="1"/>
            <c:showPercent val="1"/>
            <c:separator>, </c:separator>
            <c:showLeaderLines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Prestare servicii</c:v>
                </c:pt>
                <c:pt idx="1">
                  <c:v>Impozit funciar și bunuri imobiliare</c:v>
                </c:pt>
                <c:pt idx="2">
                  <c:v>Taxe locale</c:v>
                </c:pt>
                <c:pt idx="3">
                  <c:v>Arenda și locațiunea</c:v>
                </c:pt>
                <c:pt idx="4">
                  <c:v>Alte venituri</c:v>
                </c:pt>
              </c:strCache>
            </c:strRef>
          </c:cat>
          <c:val>
            <c:numRef>
              <c:f>Sheet1!$B$2:$B$6</c:f>
              <c:numCache>
                <c:formatCode>0</c:formatCode>
                <c:ptCount val="5"/>
                <c:pt idx="0">
                  <c:v>3880000</c:v>
                </c:pt>
                <c:pt idx="1">
                  <c:v>3026000</c:v>
                </c:pt>
                <c:pt idx="2">
                  <c:v>110000</c:v>
                </c:pt>
                <c:pt idx="3">
                  <c:v>295000</c:v>
                </c:pt>
                <c:pt idx="4">
                  <c:v>657000</c:v>
                </c:pt>
              </c:numCache>
            </c:numRef>
          </c:val>
        </c:ser>
        <c:dLbls>
          <c:showPercent val="1"/>
        </c:dLbls>
      </c:pie3DChart>
    </c:plotArea>
    <c:plotVisOnly val="1"/>
    <c:dispBlanksAs val="zero"/>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ru-RU"/>
  <c:style val="3"/>
  <c:chart>
    <c:autoTitleDeleted val="1"/>
    <c:plotArea>
      <c:layout>
        <c:manualLayout>
          <c:layoutTarget val="inner"/>
          <c:xMode val="edge"/>
          <c:yMode val="edge"/>
          <c:x val="0.42975015389984178"/>
          <c:y val="0"/>
          <c:w val="0.55117159160248763"/>
          <c:h val="0.98425374423306056"/>
        </c:manualLayout>
      </c:layout>
      <c:barChart>
        <c:barDir val="bar"/>
        <c:grouping val="stacked"/>
        <c:ser>
          <c:idx val="0"/>
          <c:order val="0"/>
          <c:tx>
            <c:strRef>
              <c:f>Sheet1!$B$1</c:f>
              <c:strCache>
                <c:ptCount val="1"/>
                <c:pt idx="0">
                  <c:v>Venituri, Lei</c:v>
                </c:pt>
              </c:strCache>
            </c:strRef>
          </c:tx>
          <c:dLbls>
            <c:dLbl>
              <c:idx val="0"/>
              <c:layout>
                <c:manualLayout>
                  <c:x val="0"/>
                  <c:y val="2.5292585582502652E-17"/>
                </c:manualLayout>
              </c:layout>
              <c:tx>
                <c:rich>
                  <a:bodyPr rot="0" vert="horz"/>
                  <a:lstStyle/>
                  <a:p>
                    <a:pPr>
                      <a:defRPr sz="2000" b="1"/>
                    </a:pPr>
                    <a:r>
                      <a:rPr lang="en-US" sz="2000" b="1" dirty="0" smtClean="0"/>
                      <a:t>5</a:t>
                    </a:r>
                    <a:r>
                      <a:rPr lang="ro-RO" sz="2000" dirty="0" smtClean="0"/>
                      <a:t>5000</a:t>
                    </a:r>
                    <a:r>
                      <a:rPr lang="en-US" sz="2000" dirty="0" smtClean="0"/>
                      <a:t> Lei</a:t>
                    </a:r>
                    <a:endParaRPr sz="2000" dirty="0"/>
                  </a:p>
                </c:rich>
              </c:tx>
              <c:numFmt formatCode="0" sourceLinked="0"/>
              <c:spPr>
                <a:solidFill>
                  <a:schemeClr val="accent2"/>
                </a:solidFill>
              </c:spPr>
              <c:showVal val="1"/>
              <c:separator> </c:separator>
            </c:dLbl>
            <c:dLbl>
              <c:idx val="1"/>
              <c:layout>
                <c:manualLayout>
                  <c:x val="2.1472430498223009E-3"/>
                  <c:y val="0"/>
                </c:manualLayout>
              </c:layout>
              <c:tx>
                <c:rich>
                  <a:bodyPr rot="0" vert="horz"/>
                  <a:lstStyle/>
                  <a:p>
                    <a:pPr>
                      <a:defRPr sz="2000" b="1"/>
                    </a:pPr>
                    <a:r>
                      <a:rPr lang="ro-RO" sz="2000" b="1" dirty="0" smtClean="0"/>
                      <a:t>4</a:t>
                    </a:r>
                    <a:r>
                      <a:rPr lang="ro-RO" sz="2000" dirty="0" smtClean="0"/>
                      <a:t>5000</a:t>
                    </a:r>
                    <a:r>
                      <a:rPr lang="en-US" sz="2000" dirty="0" smtClean="0"/>
                      <a:t> Lei</a:t>
                    </a:r>
                    <a:endParaRPr sz="2000" dirty="0"/>
                  </a:p>
                </c:rich>
              </c:tx>
              <c:numFmt formatCode="0" sourceLinked="0"/>
              <c:spPr>
                <a:solidFill>
                  <a:schemeClr val="accent2"/>
                </a:solidFill>
              </c:spPr>
              <c:showVal val="1"/>
              <c:separator> </c:separator>
            </c:dLbl>
            <c:dLbl>
              <c:idx val="2"/>
              <c:tx>
                <c:rich>
                  <a:bodyPr/>
                  <a:lstStyle/>
                  <a:p>
                    <a:r>
                      <a:rPr lang="ro-RO" b="1" smtClean="0"/>
                      <a:t>2</a:t>
                    </a:r>
                    <a:r>
                      <a:rPr lang="ro-RO" smtClean="0"/>
                      <a:t>500</a:t>
                    </a:r>
                    <a:endParaRPr/>
                  </a:p>
                </c:rich>
              </c:tx>
              <c:showVal val="1"/>
              <c:separator> </c:separator>
            </c:dLbl>
            <c:numFmt formatCode="0" sourceLinked="0"/>
            <c:spPr>
              <a:solidFill>
                <a:schemeClr val="accent2"/>
              </a:solidFill>
            </c:spPr>
            <c:txPr>
              <a:bodyPr rot="0" vert="horz"/>
              <a:lstStyle/>
              <a:p>
                <a:pPr>
                  <a:defRPr b="1"/>
                </a:pPr>
                <a:endParaRPr lang="ru-RU"/>
              </a:p>
            </c:txPr>
            <c:showVal val="1"/>
            <c:separator> </c:separator>
            <c:extLst>
              <c:ext xmlns:c15="http://schemas.microsoft.com/office/drawing/2012/chart" uri="{CE6537A1-D6FC-4f65-9D91-7224C49458BB}">
                <c15:layout/>
                <c15:showLeaderLines val="0"/>
                <c15:leaderLines>
                  <c:spPr>
                    <a:ln w="9525" cap="flat" cmpd="sng" algn="ctr">
                      <a:solidFill>
                        <a:schemeClr val="tx1">
                          <a:lumMod val="35000"/>
                          <a:lumOff val="65000"/>
                        </a:schemeClr>
                      </a:solidFill>
                      <a:round/>
                    </a:ln>
                    <a:effectLst/>
                  </c:spPr>
                </c15:leaderLines>
              </c:ext>
            </c:extLst>
          </c:dLbls>
          <c:cat>
            <c:strRef>
              <c:f>Sheet1!$A$2:$A$4</c:f>
              <c:strCache>
                <c:ptCount val="2"/>
                <c:pt idx="0">
                  <c:v>Taxa pentru amenajarea teritoriului</c:v>
                </c:pt>
                <c:pt idx="1">
                  <c:v>Taxa pentru unitatile comerciale si/sau de prestari servicii</c:v>
                </c:pt>
              </c:strCache>
            </c:strRef>
          </c:cat>
          <c:val>
            <c:numRef>
              <c:f>Sheet1!$B$2:$B$4</c:f>
              <c:numCache>
                <c:formatCode>0</c:formatCode>
                <c:ptCount val="3"/>
                <c:pt idx="0">
                  <c:v>55000</c:v>
                </c:pt>
                <c:pt idx="1">
                  <c:v>45000</c:v>
                </c:pt>
              </c:numCache>
            </c:numRef>
          </c:val>
        </c:ser>
        <c:gapWidth val="182"/>
        <c:overlap val="100"/>
        <c:axId val="166925824"/>
        <c:axId val="166927360"/>
      </c:barChart>
      <c:catAx>
        <c:axId val="166925824"/>
        <c:scaling>
          <c:orientation val="maxMin"/>
        </c:scaling>
        <c:axPos val="l"/>
        <c:numFmt formatCode="General" sourceLinked="1"/>
        <c:majorTickMark val="none"/>
        <c:tickLblPos val="nextTo"/>
        <c:txPr>
          <a:bodyPr rot="-60000000" vert="horz"/>
          <a:lstStyle/>
          <a:p>
            <a:pPr>
              <a:defRPr b="1"/>
            </a:pPr>
            <a:endParaRPr lang="ru-RU"/>
          </a:p>
        </c:txPr>
        <c:crossAx val="166927360"/>
        <c:crosses val="autoZero"/>
        <c:auto val="1"/>
        <c:lblAlgn val="ctr"/>
        <c:lblOffset val="100"/>
      </c:catAx>
      <c:valAx>
        <c:axId val="166927360"/>
        <c:scaling>
          <c:orientation val="minMax"/>
        </c:scaling>
        <c:delete val="1"/>
        <c:axPos val="t"/>
        <c:majorGridlines/>
        <c:numFmt formatCode="0" sourceLinked="1"/>
        <c:majorTickMark val="none"/>
        <c:tickLblPos val="none"/>
        <c:crossAx val="166925824"/>
        <c:crosses val="autoZero"/>
        <c:crossBetween val="between"/>
      </c:valAx>
    </c:plotArea>
    <c:plotVisOnly val="1"/>
    <c:dispBlanksAs val="gap"/>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c:chart>
    <c:autoTitleDeleted val="1"/>
    <c:plotArea>
      <c:layout>
        <c:manualLayout>
          <c:layoutTarget val="inner"/>
          <c:xMode val="edge"/>
          <c:yMode val="edge"/>
          <c:x val="8.501592350154305E-2"/>
          <c:y val="7.2497009220397923E-2"/>
          <c:w val="0.88240090637788005"/>
          <c:h val="0.66976095221899079"/>
        </c:manualLayout>
      </c:layout>
      <c:barChart>
        <c:barDir val="col"/>
        <c:grouping val="clustered"/>
        <c:ser>
          <c:idx val="0"/>
          <c:order val="0"/>
          <c:tx>
            <c:strRef>
              <c:f>Sheet1!$B$1</c:f>
              <c:strCache>
                <c:ptCount val="1"/>
                <c:pt idx="0">
                  <c:v>Venituri, Lei</c:v>
                </c:pt>
              </c:strCache>
            </c:strRef>
          </c:tx>
          <c:spPr>
            <a:solidFill>
              <a:schemeClr val="accent1"/>
            </a:solidFill>
            <a:ln w="19050">
              <a:solidFill>
                <a:schemeClr val="lt1"/>
              </a:solidFill>
            </a:ln>
            <a:effectLst/>
          </c:spPr>
          <c:dPt>
            <c:idx val="1"/>
            <c:spPr>
              <a:solidFill>
                <a:schemeClr val="accent1">
                  <a:lumMod val="50000"/>
                </a:schemeClr>
              </a:solidFill>
              <a:ln w="19050">
                <a:solidFill>
                  <a:schemeClr val="lt1"/>
                </a:solidFill>
              </a:ln>
              <a:effectLst/>
            </c:spPr>
          </c:dPt>
          <c:dPt>
            <c:idx val="2"/>
            <c:spPr>
              <a:solidFill>
                <a:schemeClr val="accent1">
                  <a:lumMod val="40000"/>
                  <a:lumOff val="60000"/>
                </a:schemeClr>
              </a:solidFill>
              <a:ln w="19050">
                <a:solidFill>
                  <a:schemeClr val="lt1"/>
                </a:solidFill>
              </a:ln>
              <a:effectLst/>
            </c:spPr>
          </c:dPt>
          <c:dLbls>
            <c:dLbl>
              <c:idx val="0"/>
              <c:layout/>
              <c:tx>
                <c:rich>
                  <a:bodyPr/>
                  <a:lstStyle/>
                  <a:p>
                    <a:r>
                      <a:rPr lang="en-US" dirty="0" smtClean="0"/>
                      <a:t>195000 Lei</a:t>
                    </a:r>
                    <a:endParaRPr dirty="0"/>
                  </a:p>
                </c:rich>
              </c:tx>
              <c:dLblPos val="outEnd"/>
              <c:showVal val="1"/>
            </c:dLbl>
            <c:dLbl>
              <c:idx val="1"/>
              <c:layout/>
              <c:tx>
                <c:rich>
                  <a:bodyPr/>
                  <a:lstStyle/>
                  <a:p>
                    <a:r>
                      <a:rPr lang="en-US" dirty="0" smtClean="0"/>
                      <a:t>100000 Lei</a:t>
                    </a:r>
                    <a:endParaRPr dirty="0"/>
                  </a:p>
                </c:rich>
              </c:tx>
              <c:dLblPos val="outEnd"/>
              <c:showVal val="1"/>
            </c:dLbl>
            <c:spPr>
              <a:solidFill>
                <a:schemeClr val="accent4">
                  <a:lumMod val="60000"/>
                  <a:lumOff val="40000"/>
                </a:schemeClr>
              </a:solidFill>
              <a:ln>
                <a:noFill/>
              </a:ln>
              <a:effectLst/>
            </c:spPr>
            <c:txPr>
              <a:bodyPr rot="0" spcFirstLastPara="1" vertOverflow="ellipsis" vert="horz" wrap="square" lIns="38100" tIns="19050" rIns="38100" bIns="19050" anchor="ctr" anchorCtr="1">
                <a:spAutoFit/>
              </a:bodyPr>
              <a:lstStyle/>
              <a:p>
                <a:pPr>
                  <a:defRPr lang="ru-RU" sz="2400" b="1" i="0" u="none" strike="noStrike" kern="1200" baseline="0">
                    <a:solidFill>
                      <a:schemeClr val="accent1">
                        <a:lumMod val="50000"/>
                      </a:schemeClr>
                    </a:solidFill>
                    <a:latin typeface="+mn-lt"/>
                    <a:ea typeface="+mn-ea"/>
                    <a:cs typeface="+mn-cs"/>
                  </a:defRPr>
                </a:pPr>
                <a:endParaRPr lang="ru-RU"/>
              </a:p>
            </c:txPr>
            <c:dLblPos val="outEnd"/>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Arenda terenurilor</c:v>
                </c:pt>
                <c:pt idx="1">
                  <c:v>Locațiunea spațiilor</c:v>
                </c:pt>
              </c:strCache>
            </c:strRef>
          </c:cat>
          <c:val>
            <c:numRef>
              <c:f>Sheet1!$B$2:$B$3</c:f>
              <c:numCache>
                <c:formatCode>0</c:formatCode>
                <c:ptCount val="2"/>
                <c:pt idx="0">
                  <c:v>195000</c:v>
                </c:pt>
                <c:pt idx="1">
                  <c:v>100000</c:v>
                </c:pt>
              </c:numCache>
            </c:numRef>
          </c:val>
        </c:ser>
        <c:gapWidth val="100"/>
        <c:axId val="168884096"/>
        <c:axId val="168885632"/>
      </c:barChart>
      <c:catAx>
        <c:axId val="168884096"/>
        <c:scaling>
          <c:orientation val="minMax"/>
        </c:scaling>
        <c:axPos val="b"/>
        <c:numFmt formatCode="General" sourceLinked="1"/>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ru-RU" sz="2400" b="1" i="0" u="none" strike="noStrike" kern="1200" baseline="0">
                <a:solidFill>
                  <a:schemeClr val="accent1">
                    <a:lumMod val="50000"/>
                  </a:schemeClr>
                </a:solidFill>
                <a:latin typeface="+mn-lt"/>
                <a:ea typeface="+mn-ea"/>
                <a:cs typeface="+mn-cs"/>
              </a:defRPr>
            </a:pPr>
            <a:endParaRPr lang="ru-RU"/>
          </a:p>
        </c:txPr>
        <c:crossAx val="168885632"/>
        <c:crosses val="autoZero"/>
        <c:auto val="1"/>
        <c:lblAlgn val="ctr"/>
        <c:lblOffset val="100"/>
      </c:catAx>
      <c:valAx>
        <c:axId val="168885632"/>
        <c:scaling>
          <c:orientation val="minMax"/>
        </c:scaling>
        <c:axPos val="l"/>
        <c:majorGridlines>
          <c:spPr>
            <a:ln w="9525" cap="flat" cmpd="sng" algn="ctr">
              <a:solidFill>
                <a:schemeClr val="tx1">
                  <a:lumMod val="15000"/>
                  <a:lumOff val="85000"/>
                </a:schemeClr>
              </a:solidFill>
              <a:prstDash val="sysDot"/>
              <a:round/>
            </a:ln>
            <a:effectLst/>
          </c:spPr>
        </c:majorGridlines>
        <c:numFmt formatCode="0" sourceLinked="1"/>
        <c:tickLblPos val="nextTo"/>
        <c:spPr>
          <a:noFill/>
          <a:ln>
            <a:noFill/>
          </a:ln>
          <a:effectLst/>
        </c:spPr>
        <c:txPr>
          <a:bodyPr rot="-60000000" spcFirstLastPara="1" vertOverflow="ellipsis" vert="horz" wrap="square" anchor="ctr" anchorCtr="1"/>
          <a:lstStyle/>
          <a:p>
            <a:pPr>
              <a:defRPr lang="ru-RU" sz="1195" b="1" i="0" u="none" strike="noStrike" kern="1200" baseline="0">
                <a:solidFill>
                  <a:schemeClr val="tx1">
                    <a:lumMod val="65000"/>
                    <a:lumOff val="35000"/>
                  </a:schemeClr>
                </a:solidFill>
                <a:latin typeface="+mn-lt"/>
                <a:ea typeface="+mn-ea"/>
                <a:cs typeface="+mn-cs"/>
              </a:defRPr>
            </a:pPr>
            <a:endParaRPr lang="ru-RU"/>
          </a:p>
        </c:txPr>
        <c:crossAx val="168884096"/>
        <c:crosses val="autoZero"/>
        <c:crossBetween val="between"/>
      </c:valAx>
      <c:spPr>
        <a:noFill/>
        <a:ln>
          <a:noFill/>
        </a:ln>
        <a:effectLst/>
      </c:spPr>
    </c:plotArea>
    <c:plotVisOnly val="1"/>
    <c:dispBlanksAs val="zero"/>
  </c:chart>
  <c:spPr>
    <a:noFill/>
    <a:ln>
      <a:noFill/>
    </a:ln>
    <a:effectLst/>
  </c:spPr>
  <c:txPr>
    <a:bodyPr/>
    <a:lstStyle/>
    <a:p>
      <a:pPr>
        <a:defRPr lang="ru-RU"/>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ru-RU"/>
  <c:chart>
    <c:autoTitleDeleted val="1"/>
    <c:plotArea>
      <c:layout>
        <c:manualLayout>
          <c:layoutTarget val="inner"/>
          <c:xMode val="edge"/>
          <c:yMode val="edge"/>
          <c:x val="0.42545566780019728"/>
          <c:y val="0"/>
          <c:w val="0.47172359875906361"/>
          <c:h val="0.98425374423306056"/>
        </c:manualLayout>
      </c:layout>
      <c:barChart>
        <c:barDir val="bar"/>
        <c:grouping val="clustered"/>
        <c:ser>
          <c:idx val="0"/>
          <c:order val="0"/>
          <c:tx>
            <c:strRef>
              <c:f>Sheet1!$B$1</c:f>
              <c:strCache>
                <c:ptCount val="1"/>
                <c:pt idx="0">
                  <c:v>Cheltuieli, Lei</c:v>
                </c:pt>
              </c:strCache>
            </c:strRef>
          </c:tx>
          <c:spPr>
            <a:solidFill>
              <a:schemeClr val="accent1">
                <a:lumMod val="50000"/>
              </a:schemeClr>
            </a:solidFill>
            <a:ln>
              <a:noFill/>
            </a:ln>
            <a:effectLst/>
          </c:spPr>
          <c:dLbls>
            <c:dLbl>
              <c:idx val="0"/>
              <c:layout>
                <c:manualLayout>
                  <c:x val="0"/>
                  <c:y val="2.5292585582502652E-17"/>
                </c:manualLayout>
              </c:layout>
              <c:dLblPos val="outEnd"/>
              <c:showVal val="1"/>
              <c:extLst>
                <c:ext xmlns:c15="http://schemas.microsoft.com/office/drawing/2012/chart" uri="{CE6537A1-D6FC-4f65-9D91-7224C49458BB}">
                  <c15:layout/>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lang="ru-RU" sz="2400" b="1" i="0" u="none" strike="noStrike" kern="1200" baseline="0">
                    <a:solidFill>
                      <a:schemeClr val="accent2"/>
                    </a:solidFill>
                    <a:latin typeface="+mn-lt"/>
                    <a:ea typeface="+mn-ea"/>
                    <a:cs typeface="+mn-cs"/>
                  </a:defRPr>
                </a:pPr>
                <a:endParaRPr lang="ru-RU"/>
              </a:p>
            </c:txPr>
            <c:dLblPos val="outEnd"/>
            <c:showVal val="1"/>
            <c:extLst>
              <c:ext xmlns:c15="http://schemas.microsoft.com/office/drawing/2012/chart" uri="{CE6537A1-D6FC-4f65-9D91-7224C49458BB}">
                <c15:layout/>
                <c15:showLeaderLines val="0"/>
                <c15:leaderLines>
                  <c:spPr>
                    <a:ln w="9525" cap="flat" cmpd="sng" algn="ctr">
                      <a:solidFill>
                        <a:schemeClr val="tx1">
                          <a:lumMod val="35000"/>
                          <a:lumOff val="65000"/>
                        </a:schemeClr>
                      </a:solidFill>
                      <a:round/>
                    </a:ln>
                    <a:effectLst/>
                  </c:spPr>
                </c15:leaderLines>
              </c:ext>
            </c:extLst>
          </c:dLbls>
          <c:cat>
            <c:strRef>
              <c:f>Sheet1!$A$2:$A$9</c:f>
              <c:strCache>
                <c:ptCount val="8"/>
                <c:pt idx="0">
                  <c:v>Grădiniță</c:v>
                </c:pt>
                <c:pt idx="1">
                  <c:v>Primărie și Consiliul Local</c:v>
                </c:pt>
                <c:pt idx="2">
                  <c:v>Centrul Social Comunitar</c:v>
                </c:pt>
                <c:pt idx="3">
                  <c:v>Instituții de cultură, biblioteca, sport</c:v>
                </c:pt>
                <c:pt idx="4">
                  <c:v>Reparația drumurilor</c:v>
                </c:pt>
                <c:pt idx="5">
                  <c:v>Creditul</c:v>
                </c:pt>
                <c:pt idx="6">
                  <c:v>Dezvoltarea comunală, amenajare și iluminat stradal</c:v>
                </c:pt>
                <c:pt idx="7">
                  <c:v>Fondul de rezerva</c:v>
                </c:pt>
              </c:strCache>
            </c:strRef>
          </c:cat>
          <c:val>
            <c:numRef>
              <c:f>Sheet1!$B$2:$B$9</c:f>
              <c:numCache>
                <c:formatCode>0</c:formatCode>
                <c:ptCount val="8"/>
                <c:pt idx="0">
                  <c:v>12055400</c:v>
                </c:pt>
                <c:pt idx="1">
                  <c:v>3531100</c:v>
                </c:pt>
                <c:pt idx="2">
                  <c:v>3435000</c:v>
                </c:pt>
                <c:pt idx="3">
                  <c:v>1962500</c:v>
                </c:pt>
                <c:pt idx="4">
                  <c:v>1060400</c:v>
                </c:pt>
                <c:pt idx="5">
                  <c:v>578930</c:v>
                </c:pt>
                <c:pt idx="6">
                  <c:v>361070</c:v>
                </c:pt>
                <c:pt idx="7">
                  <c:v>100000</c:v>
                </c:pt>
              </c:numCache>
            </c:numRef>
          </c:val>
        </c:ser>
        <c:gapWidth val="182"/>
        <c:axId val="169528704"/>
        <c:axId val="169428096"/>
      </c:barChart>
      <c:catAx>
        <c:axId val="169528704"/>
        <c:scaling>
          <c:orientation val="maxMin"/>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lang="ru-RU" sz="2400" b="1" i="0" u="none" strike="noStrike" kern="1200" baseline="0">
                <a:ln>
                  <a:noFill/>
                </a:ln>
                <a:solidFill>
                  <a:schemeClr val="accent1">
                    <a:lumMod val="50000"/>
                  </a:schemeClr>
                </a:solidFill>
                <a:latin typeface="+mn-lt"/>
                <a:ea typeface="+mn-ea"/>
                <a:cs typeface="+mn-cs"/>
              </a:defRPr>
            </a:pPr>
            <a:endParaRPr lang="ru-RU"/>
          </a:p>
        </c:txPr>
        <c:crossAx val="169428096"/>
        <c:crosses val="autoZero"/>
        <c:auto val="1"/>
        <c:lblAlgn val="ctr"/>
        <c:lblOffset val="100"/>
      </c:catAx>
      <c:valAx>
        <c:axId val="169428096"/>
        <c:scaling>
          <c:orientation val="minMax"/>
        </c:scaling>
        <c:delete val="1"/>
        <c:axPos val="t"/>
        <c:majorGridlines>
          <c:spPr>
            <a:ln w="9525" cap="flat" cmpd="sng" algn="ctr">
              <a:solidFill>
                <a:schemeClr val="tx1">
                  <a:lumMod val="15000"/>
                  <a:lumOff val="85000"/>
                </a:schemeClr>
              </a:solidFill>
              <a:prstDash val="sysDot"/>
              <a:round/>
            </a:ln>
            <a:effectLst/>
          </c:spPr>
        </c:majorGridlines>
        <c:numFmt formatCode="0" sourceLinked="1"/>
        <c:majorTickMark val="none"/>
        <c:tickLblPos val="none"/>
        <c:crossAx val="169528704"/>
        <c:crosses val="autoZero"/>
        <c:crossBetween val="between"/>
      </c:valAx>
      <c:spPr>
        <a:noFill/>
        <a:ln>
          <a:noFill/>
        </a:ln>
        <a:effectLst/>
      </c:spPr>
    </c:plotArea>
    <c:plotVisOnly val="1"/>
    <c:dispBlanksAs val="gap"/>
  </c:chart>
  <c:spPr>
    <a:noFill/>
    <a:ln>
      <a:noFill/>
    </a:ln>
    <a:effectLst/>
  </c:spPr>
  <c:txPr>
    <a:bodyPr/>
    <a:lstStyle/>
    <a:p>
      <a:pPr>
        <a:defRPr lang="ru-RU"/>
      </a:pPr>
      <a:endParaRPr lang="ru-RU"/>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29F1CF-AD39-42CE-BC4C-E936A82DCCAE}" type="datetimeFigureOut">
              <a:rPr lang="en-US" smtClean="0"/>
              <a:pPr/>
              <a:t>12/9/2025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FCE793-0A31-431A-8D9D-4FF457359B9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lang="en-US"/>
          </a:p>
        </p:txBody>
      </p:sp>
      <p:sp>
        <p:nvSpPr>
          <p:cNvPr id="4" name="Slide Number Placeholder 3"/>
          <p:cNvSpPr>
            <a:spLocks noGrp="1"/>
          </p:cNvSpPr>
          <p:nvPr>
            <p:ph type="sldNum" sz="quarter" idx="5"/>
          </p:nvPr>
        </p:nvSpPr>
        <p:spPr/>
        <p:txBody>
          <a:bodyPr/>
          <a:lstStyle/>
          <a:p>
            <a:fld id="{21FCE793-0A31-431A-8D9D-4FF457359B95}" type="slidenum">
              <a:rPr lang="en-US" smtClean="0"/>
              <a:pPr/>
              <a:t>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1FCE793-0A31-431A-8D9D-4FF457359B9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D07779C-6DBE-46A5-A19B-77F1FDB919BE}"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07779C-6DBE-46A5-A19B-77F1FDB919BE}"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07779C-6DBE-46A5-A19B-77F1FDB919BE}"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07779C-6DBE-46A5-A19B-77F1FDB919BE}"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D07779C-6DBE-46A5-A19B-77F1FDB919BE}" type="datetimeFigureOut">
              <a:rPr lang="en-US" smtClean="0"/>
              <a:pPr/>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D07779C-6DBE-46A5-A19B-77F1FDB919BE}"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D07779C-6DBE-46A5-A19B-77F1FDB919BE}" type="datetimeFigureOut">
              <a:rPr lang="en-US" smtClean="0"/>
              <a:pPr/>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D07779C-6DBE-46A5-A19B-77F1FDB919BE}" type="datetimeFigureOut">
              <a:rPr lang="en-US" smtClean="0"/>
              <a:pPr/>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07779C-6DBE-46A5-A19B-77F1FDB919BE}" type="datetimeFigureOut">
              <a:rPr lang="en-US" smtClean="0"/>
              <a:pPr/>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D07779C-6DBE-46A5-A19B-77F1FDB919BE}"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D07779C-6DBE-46A5-A19B-77F1FDB919BE}" type="datetimeFigureOut">
              <a:rPr lang="en-US" smtClean="0"/>
              <a:pPr/>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923987-2D08-4734-B0D6-BE67B57A070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07779C-6DBE-46A5-A19B-77F1FDB919BE}" type="datetimeFigureOut">
              <a:rPr lang="en-US" smtClean="0"/>
              <a:pPr/>
              <a:t>12/9/2025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923987-2D08-4734-B0D6-BE67B57A07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Box 3"/>
          <p:cNvSpPr txBox="1">
            <a:spLocks noChangeArrowheads="1"/>
          </p:cNvSpPr>
          <p:nvPr/>
        </p:nvSpPr>
        <p:spPr bwMode="auto">
          <a:xfrm>
            <a:off x="90488" y="108446"/>
            <a:ext cx="11864975" cy="7694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o-RO" sz="4400" b="1" dirty="0" smtClean="0">
                <a:solidFill>
                  <a:srgbClr val="203864"/>
                </a:solidFill>
              </a:rPr>
              <a:t>Primăria</a:t>
            </a:r>
            <a:r>
              <a:rPr lang="en-GB" altLang="ro-RO" sz="4400" b="1" dirty="0" smtClean="0">
                <a:solidFill>
                  <a:srgbClr val="203864"/>
                </a:solidFill>
              </a:rPr>
              <a:t> </a:t>
            </a:r>
            <a:r>
              <a:rPr lang="en-GB" altLang="ro-RO" sz="4400" b="1" dirty="0" err="1" smtClean="0">
                <a:solidFill>
                  <a:srgbClr val="203864"/>
                </a:solidFill>
              </a:rPr>
              <a:t>Geam</a:t>
            </a:r>
            <a:r>
              <a:rPr lang="ro-RO" altLang="ro-RO" sz="4400" b="1" dirty="0" smtClean="0">
                <a:solidFill>
                  <a:srgbClr val="203864"/>
                </a:solidFill>
              </a:rPr>
              <a:t>ăna</a:t>
            </a:r>
            <a:endParaRPr lang="en-US" altLang="ro-RO" sz="4400" b="1" dirty="0">
              <a:solidFill>
                <a:srgbClr val="203864"/>
              </a:solidFill>
            </a:endParaRPr>
          </a:p>
        </p:txBody>
      </p:sp>
      <p:sp>
        <p:nvSpPr>
          <p:cNvPr id="12" name="Rectangle 11"/>
          <p:cNvSpPr/>
          <p:nvPr/>
        </p:nvSpPr>
        <p:spPr>
          <a:xfrm>
            <a:off x="163513" y="1168400"/>
            <a:ext cx="11864975" cy="3759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55" name="TextBox 10"/>
          <p:cNvSpPr txBox="1">
            <a:spLocks noChangeArrowheads="1"/>
          </p:cNvSpPr>
          <p:nvPr/>
        </p:nvSpPr>
        <p:spPr bwMode="auto">
          <a:xfrm>
            <a:off x="2711450" y="1401763"/>
            <a:ext cx="6096000" cy="3140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o-RO" sz="5400" dirty="0">
                <a:solidFill>
                  <a:schemeClr val="bg1"/>
                </a:solidFill>
                <a:latin typeface="Arial Black" panose="020B0A04020102020204" pitchFamily="34" charset="0"/>
              </a:rPr>
              <a:t>Audieri Publice</a:t>
            </a:r>
            <a:br>
              <a:rPr lang="ro-RO" altLang="ro-RO" sz="5400" dirty="0">
                <a:solidFill>
                  <a:schemeClr val="bg1"/>
                </a:solidFill>
                <a:latin typeface="Arial Black" panose="020B0A04020102020204" pitchFamily="34" charset="0"/>
              </a:rPr>
            </a:br>
            <a:r>
              <a:rPr lang="ro-RO" altLang="ro-RO" sz="1800" dirty="0">
                <a:solidFill>
                  <a:schemeClr val="bg1"/>
                </a:solidFill>
                <a:latin typeface="Arial Black" panose="020B0A04020102020204" pitchFamily="34" charset="0"/>
              </a:rPr>
              <a:t>cu privire la </a:t>
            </a:r>
            <a:r>
              <a:rPr lang="ro-RO" altLang="ro-RO" sz="5400" dirty="0">
                <a:solidFill>
                  <a:schemeClr val="bg1"/>
                </a:solidFill>
                <a:latin typeface="Arial Black" panose="020B0A04020102020204" pitchFamily="34" charset="0"/>
              </a:rPr>
              <a:t/>
            </a:r>
            <a:br>
              <a:rPr lang="ro-RO" altLang="ro-RO" sz="5400" dirty="0">
                <a:solidFill>
                  <a:schemeClr val="bg1"/>
                </a:solidFill>
                <a:latin typeface="Arial Black" panose="020B0A04020102020204" pitchFamily="34" charset="0"/>
              </a:rPr>
            </a:br>
            <a:r>
              <a:rPr lang="ro-RO" altLang="ro-RO" sz="5400" dirty="0">
                <a:solidFill>
                  <a:schemeClr val="bg1"/>
                </a:solidFill>
                <a:latin typeface="Arial Black" panose="020B0A04020102020204" pitchFamily="34" charset="0"/>
              </a:rPr>
              <a:t>BUGETUL</a:t>
            </a:r>
          </a:p>
          <a:p>
            <a:pPr algn="ctr" eaLnBrk="1" hangingPunct="1">
              <a:lnSpc>
                <a:spcPct val="100000"/>
              </a:lnSpc>
              <a:spcBef>
                <a:spcPct val="0"/>
              </a:spcBef>
              <a:buFontTx/>
              <a:buNone/>
            </a:pPr>
            <a:r>
              <a:rPr lang="ro-RO" altLang="ro-RO" sz="1800" dirty="0">
                <a:solidFill>
                  <a:schemeClr val="bg1"/>
                </a:solidFill>
                <a:latin typeface="Arial Black" panose="020B0A04020102020204" pitchFamily="34" charset="0"/>
              </a:rPr>
              <a:t>pentru anul</a:t>
            </a:r>
          </a:p>
          <a:p>
            <a:pPr algn="ctr" eaLnBrk="1" hangingPunct="1">
              <a:lnSpc>
                <a:spcPct val="100000"/>
              </a:lnSpc>
              <a:spcBef>
                <a:spcPct val="0"/>
              </a:spcBef>
              <a:buFontTx/>
              <a:buNone/>
            </a:pPr>
            <a:r>
              <a:rPr lang="ro-RO" altLang="ro-RO" sz="5400" dirty="0">
                <a:solidFill>
                  <a:schemeClr val="bg1"/>
                </a:solidFill>
                <a:latin typeface="Arial Black" panose="020B0A04020102020204" pitchFamily="34" charset="0"/>
              </a:rPr>
              <a:t>20</a:t>
            </a:r>
            <a:r>
              <a:rPr lang="en-US" altLang="ro-RO" sz="5400" dirty="0" smtClean="0">
                <a:solidFill>
                  <a:schemeClr val="bg1"/>
                </a:solidFill>
                <a:latin typeface="Arial Black" panose="020B0A04020102020204" pitchFamily="34" charset="0"/>
              </a:rPr>
              <a:t>26</a:t>
            </a:r>
            <a:endParaRPr lang="en-US" altLang="ro-RO" sz="18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209550" y="1764145"/>
          <a:ext cx="11829122" cy="4701309"/>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2" name="TextBox 1"/>
          <p:cNvSpPr txBox="1"/>
          <p:nvPr/>
        </p:nvSpPr>
        <p:spPr>
          <a:xfrm>
            <a:off x="209550" y="1128405"/>
            <a:ext cx="11829122" cy="584775"/>
          </a:xfrm>
          <a:prstGeom prst="rect">
            <a:avLst/>
          </a:prstGeom>
          <a:noFill/>
        </p:spPr>
        <p:txBody>
          <a:bodyPr wrap="square" lIns="91440" tIns="45720" rIns="91440" bIns="45720" rtlCol="0" anchor="t">
            <a:spAutoFit/>
          </a:bodyPr>
          <a:lstStyle/>
          <a:p>
            <a:pPr algn="ctr"/>
            <a:r>
              <a:rPr lang="ro-RO" sz="3200" b="1" dirty="0">
                <a:solidFill>
                  <a:schemeClr val="accent2"/>
                </a:solidFill>
              </a:rPr>
              <a:t>Încasări planificate din taxe locale: </a:t>
            </a:r>
            <a:r>
              <a:rPr lang="en-US" sz="3200" b="1" dirty="0" smtClean="0">
                <a:solidFill>
                  <a:schemeClr val="accent2"/>
                </a:solidFill>
              </a:rPr>
              <a:t>100000</a:t>
            </a:r>
            <a:r>
              <a:rPr lang="ro-RO" sz="3200" b="1" dirty="0" smtClean="0">
                <a:solidFill>
                  <a:schemeClr val="accent2"/>
                </a:solidFill>
              </a:rPr>
              <a:t> </a:t>
            </a:r>
            <a:r>
              <a:rPr lang="ro-RO" sz="3200" b="1" dirty="0">
                <a:solidFill>
                  <a:schemeClr val="accent2"/>
                </a:solidFill>
              </a:rPr>
              <a:t>Lei</a:t>
            </a:r>
            <a:endParaRPr lang="ro-RO" sz="3200" b="1" dirty="0">
              <a:solidFill>
                <a:schemeClr val="accent2"/>
              </a:solidFill>
              <a:cs typeface="Calibri" panose="020F0502020204030204"/>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209550" y="1651625"/>
          <a:ext cx="11698432" cy="4974654"/>
        </p:xfrm>
        <a:graphic>
          <a:graphicData uri="http://schemas.openxmlformats.org/drawingml/2006/chart">
            <c:chart xmlns:c="http://schemas.openxmlformats.org/drawingml/2006/chart" xmlns:r="http://schemas.openxmlformats.org/officeDocument/2006/relationships" r:id="rId2"/>
          </a:graphicData>
        </a:graphic>
      </p:graphicFrame>
      <p:sp>
        <p:nvSpPr>
          <p:cNvPr id="17" name="Rectangle 16"/>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
          <p:cNvSpPr>
            <a:spLocks noGrp="1"/>
          </p:cNvSpPr>
          <p:nvPr>
            <p:ph type="title"/>
          </p:nvPr>
        </p:nvSpPr>
        <p:spPr>
          <a:xfrm>
            <a:off x="153327" y="231721"/>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19" name="TextBox 18"/>
          <p:cNvSpPr txBox="1"/>
          <p:nvPr/>
        </p:nvSpPr>
        <p:spPr>
          <a:xfrm>
            <a:off x="209550" y="1128405"/>
            <a:ext cx="11829122" cy="523220"/>
          </a:xfrm>
          <a:prstGeom prst="rect">
            <a:avLst/>
          </a:prstGeom>
          <a:noFill/>
        </p:spPr>
        <p:txBody>
          <a:bodyPr wrap="square" lIns="91440" tIns="45720" rIns="91440" bIns="45720" rtlCol="0" anchor="t">
            <a:spAutoFit/>
          </a:bodyPr>
          <a:lstStyle/>
          <a:p>
            <a:pPr algn="ctr"/>
            <a:r>
              <a:rPr lang="ro-RO" sz="2800" b="1">
                <a:solidFill>
                  <a:schemeClr val="accent2"/>
                </a:solidFill>
              </a:rPr>
              <a:t>Venituri din Gestionarea patrimoniului public </a:t>
            </a:r>
            <a:endParaRPr lang="ro-RO" sz="2800" b="1">
              <a:solidFill>
                <a:schemeClr val="accent2"/>
              </a:solidFill>
              <a:cs typeface="Calibri" panose="020F0502020204030204"/>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graphicFrame>
        <p:nvGraphicFramePr>
          <p:cNvPr id="2" name="Chart 1"/>
          <p:cNvGraphicFramePr/>
          <p:nvPr/>
        </p:nvGraphicFramePr>
        <p:xfrm>
          <a:off x="209550" y="1200287"/>
          <a:ext cx="11829122" cy="51822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p:cNvSpPr txBox="1"/>
          <p:nvPr/>
        </p:nvSpPr>
        <p:spPr>
          <a:xfrm>
            <a:off x="209550" y="1128405"/>
            <a:ext cx="11829122" cy="646331"/>
          </a:xfrm>
          <a:prstGeom prst="rect">
            <a:avLst/>
          </a:prstGeom>
          <a:noFill/>
        </p:spPr>
        <p:txBody>
          <a:bodyPr wrap="square" rtlCol="0">
            <a:spAutoFit/>
          </a:bodyPr>
          <a:lstStyle/>
          <a:p>
            <a:pPr algn="ctr"/>
            <a:r>
              <a:rPr lang="ro-RO" sz="3600" b="1">
                <a:solidFill>
                  <a:schemeClr val="accent2"/>
                </a:solidFill>
              </a:rPr>
              <a:t>Primăria și Consiliul Local</a:t>
            </a:r>
            <a:endParaRPr lang="en-US" sz="3600" b="1">
              <a:solidFill>
                <a:schemeClr val="accent2"/>
              </a:solidFill>
            </a:endParaRPr>
          </a:p>
        </p:txBody>
      </p:sp>
      <p:sp>
        <p:nvSpPr>
          <p:cNvPr id="10" name="TextBox 9"/>
          <p:cNvSpPr txBox="1"/>
          <p:nvPr/>
        </p:nvSpPr>
        <p:spPr>
          <a:xfrm>
            <a:off x="2923711" y="1743526"/>
            <a:ext cx="6400800" cy="707886"/>
          </a:xfrm>
          <a:prstGeom prst="rect">
            <a:avLst/>
          </a:prstGeom>
          <a:noFill/>
        </p:spPr>
        <p:txBody>
          <a:bodyPr wrap="square" lIns="91440" tIns="45720" rIns="91440" bIns="45720" anchor="t">
            <a:spAutoFit/>
          </a:bodyPr>
          <a:lstStyle/>
          <a:p>
            <a:pPr algn="ctr"/>
            <a:r>
              <a:rPr lang="en-US" sz="4000" dirty="0" smtClean="0">
                <a:solidFill>
                  <a:schemeClr val="accent1">
                    <a:lumMod val="50000"/>
                  </a:schemeClr>
                </a:solidFill>
                <a:latin typeface="Arial Black" panose="020B0A04020102020204" pitchFamily="34" charset="0"/>
              </a:rPr>
              <a:t>3531100</a:t>
            </a:r>
            <a:r>
              <a:rPr lang="ro-RO" sz="4000" dirty="0" smtClean="0">
                <a:solidFill>
                  <a:schemeClr val="accent1">
                    <a:lumMod val="50000"/>
                  </a:schemeClr>
                </a:solidFill>
                <a:latin typeface="Arial Black" panose="020B0A04020102020204" pitchFamily="34" charset="0"/>
              </a:rPr>
              <a:t> </a:t>
            </a:r>
            <a:r>
              <a:rPr lang="ro-RO" sz="4000" dirty="0">
                <a:solidFill>
                  <a:schemeClr val="accent1">
                    <a:lumMod val="50000"/>
                  </a:schemeClr>
                </a:solidFill>
                <a:latin typeface="Arial Black" panose="020B0A04020102020204"/>
              </a:rPr>
              <a:t>lei</a:t>
            </a:r>
            <a:endParaRPr lang="en-US" sz="4000" dirty="0">
              <a:solidFill>
                <a:schemeClr val="accent1">
                  <a:lumMod val="50000"/>
                </a:schemeClr>
              </a:solidFill>
              <a:latin typeface="Arial Black" panose="020B0A04020102020204"/>
            </a:endParaRPr>
          </a:p>
        </p:txBody>
      </p:sp>
      <p:sp>
        <p:nvSpPr>
          <p:cNvPr id="19" name="Speech Bubble: Rectangle 18"/>
          <p:cNvSpPr/>
          <p:nvPr/>
        </p:nvSpPr>
        <p:spPr>
          <a:xfrm>
            <a:off x="452996" y="1231301"/>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8" name="TextBox 17"/>
          <p:cNvSpPr txBox="1"/>
          <p:nvPr/>
        </p:nvSpPr>
        <p:spPr>
          <a:xfrm>
            <a:off x="566530" y="1370715"/>
            <a:ext cx="2146853" cy="584775"/>
          </a:xfrm>
          <a:prstGeom prst="rect">
            <a:avLst/>
          </a:prstGeom>
          <a:noFill/>
        </p:spPr>
        <p:txBody>
          <a:bodyPr wrap="square" rtlCol="0">
            <a:spAutoFit/>
          </a:bodyPr>
          <a:lstStyle/>
          <a:p>
            <a:r>
              <a:rPr lang="ro-RO" sz="3200" b="1" dirty="0" smtClean="0">
                <a:solidFill>
                  <a:schemeClr val="bg1"/>
                </a:solidFill>
              </a:rPr>
              <a:t>1</a:t>
            </a:r>
            <a:r>
              <a:rPr lang="en-US" sz="3200" b="1" dirty="0" smtClean="0">
                <a:solidFill>
                  <a:schemeClr val="bg1"/>
                </a:solidFill>
              </a:rPr>
              <a:t>7</a:t>
            </a:r>
            <a:r>
              <a:rPr lang="ro-RO" sz="3200" b="1" dirty="0" smtClean="0">
                <a:solidFill>
                  <a:schemeClr val="bg1"/>
                </a:solidFill>
              </a:rPr>
              <a:t> </a:t>
            </a:r>
            <a:r>
              <a:rPr lang="ro-RO" sz="3200" b="1" dirty="0">
                <a:solidFill>
                  <a:schemeClr val="bg1"/>
                </a:solidFill>
              </a:rPr>
              <a:t>Angajați</a:t>
            </a:r>
            <a:endParaRPr lang="en-US" sz="3200" b="1" dirty="0">
              <a:solidFill>
                <a:schemeClr val="bg1"/>
              </a:solidFill>
            </a:endParaRPr>
          </a:p>
        </p:txBody>
      </p:sp>
      <p:cxnSp>
        <p:nvCxnSpPr>
          <p:cNvPr id="2" name="Straight Connector 1"/>
          <p:cNvCxnSpPr/>
          <p:nvPr/>
        </p:nvCxnSpPr>
        <p:spPr>
          <a:xfrm flipH="1">
            <a:off x="3198566" y="2917400"/>
            <a:ext cx="6350" cy="80010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995078" y="2966610"/>
            <a:ext cx="0" cy="760412"/>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710288" y="2915428"/>
            <a:ext cx="0" cy="803275"/>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995078" y="2895172"/>
            <a:ext cx="9872947" cy="5145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9136" y="3786757"/>
            <a:ext cx="1978025" cy="1077218"/>
          </a:xfrm>
          <a:prstGeom prst="rect">
            <a:avLst/>
          </a:prstGeom>
          <a:noFill/>
        </p:spPr>
        <p:txBody>
          <a:bodyPr wrap="square">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Cheltuieli</a:t>
            </a:r>
            <a:r>
              <a:rPr lang="ro-RO" sz="2000" b="1" dirty="0">
                <a:solidFill>
                  <a:schemeClr val="accent1">
                    <a:lumMod val="50000"/>
                  </a:schemeClr>
                </a:solidFill>
                <a:latin typeface="Arial Black" panose="020B0A04020102020204" pitchFamily="34" charset="0"/>
                <a:cs typeface="Arial" panose="020B0604020202020204" pitchFamily="34" charset="0"/>
              </a:rPr>
              <a:t> </a:t>
            </a:r>
          </a:p>
          <a:p>
            <a:pPr algn="ctr" eaLnBrk="1" hangingPunct="1">
              <a:defRPr/>
            </a:pPr>
            <a:r>
              <a:rPr lang="ro-RO" sz="2000" b="1" dirty="0">
                <a:solidFill>
                  <a:schemeClr val="accent1">
                    <a:lumMod val="50000"/>
                  </a:schemeClr>
                </a:solidFill>
                <a:latin typeface="Arial Black" panose="020B0A04020102020204" pitchFamily="34" charset="0"/>
                <a:cs typeface="Arial" panose="020B0604020202020204" pitchFamily="34" charset="0"/>
              </a:rPr>
              <a:t>de</a:t>
            </a:r>
          </a:p>
          <a:p>
            <a:pPr algn="ctr" eaLnBrk="1" hangingPunct="1">
              <a:defRPr/>
            </a:pPr>
            <a:r>
              <a:rPr lang="ro-RO" sz="2000" b="1" dirty="0">
                <a:solidFill>
                  <a:schemeClr val="accent1">
                    <a:lumMod val="50000"/>
                  </a:schemeClr>
                </a:solidFill>
                <a:latin typeface="Arial Black" panose="020B0A04020102020204" pitchFamily="34" charset="0"/>
                <a:cs typeface="Arial" panose="020B0604020202020204" pitchFamily="34" charset="0"/>
              </a:rPr>
              <a:t>personal </a:t>
            </a:r>
            <a:endParaRPr lang="en-US" sz="2000" b="1" dirty="0">
              <a:solidFill>
                <a:schemeClr val="accent1">
                  <a:lumMod val="50000"/>
                </a:schemeClr>
              </a:solidFill>
              <a:latin typeface="Arial Black" panose="020B0A04020102020204" pitchFamily="34" charset="0"/>
              <a:cs typeface="Arial" panose="020B0604020202020204" pitchFamily="34" charset="0"/>
            </a:endParaRPr>
          </a:p>
        </p:txBody>
      </p:sp>
      <p:sp>
        <p:nvSpPr>
          <p:cNvPr id="20" name="TextBox 19"/>
          <p:cNvSpPr txBox="1"/>
          <p:nvPr/>
        </p:nvSpPr>
        <p:spPr>
          <a:xfrm>
            <a:off x="4495439" y="3779827"/>
            <a:ext cx="2922588" cy="1200329"/>
          </a:xfrm>
          <a:prstGeom prst="rect">
            <a:avLst/>
          </a:prstGeom>
          <a:noFill/>
        </p:spPr>
        <p:txBody>
          <a:bodyPr>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Procurarea și </a:t>
            </a:r>
          </a:p>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reparația</a:t>
            </a:r>
          </a:p>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mijloacelor fixe</a:t>
            </a:r>
            <a:endParaRPr lang="en-US" sz="2400" b="1" dirty="0">
              <a:solidFill>
                <a:schemeClr val="accent1">
                  <a:lumMod val="50000"/>
                </a:schemeClr>
              </a:solidFill>
              <a:latin typeface="Arial Black" panose="020B0A04020102020204" pitchFamily="34" charset="0"/>
              <a:cs typeface="Arial" panose="020B0604020202020204" pitchFamily="34" charset="0"/>
            </a:endParaRPr>
          </a:p>
        </p:txBody>
      </p:sp>
      <p:sp>
        <p:nvSpPr>
          <p:cNvPr id="21" name="TextBox 22"/>
          <p:cNvSpPr txBox="1">
            <a:spLocks noChangeArrowheads="1"/>
          </p:cNvSpPr>
          <p:nvPr/>
        </p:nvSpPr>
        <p:spPr bwMode="auto">
          <a:xfrm>
            <a:off x="7721172" y="3786757"/>
            <a:ext cx="2089150" cy="15696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u-RU" sz="2400" b="1" dirty="0">
                <a:solidFill>
                  <a:srgbClr val="203864"/>
                </a:solidFill>
                <a:latin typeface="Arial Black" panose="020B0A04020102020204" pitchFamily="34" charset="0"/>
              </a:rPr>
              <a:t>Procurări de bunuri și materiale</a:t>
            </a:r>
            <a:endParaRPr lang="en-US" altLang="ru-RU" sz="2400" b="1" dirty="0">
              <a:solidFill>
                <a:srgbClr val="203864"/>
              </a:solidFill>
              <a:latin typeface="Arial Black" panose="020B0A04020102020204" pitchFamily="34" charset="0"/>
            </a:endParaRPr>
          </a:p>
        </p:txBody>
      </p:sp>
      <p:sp>
        <p:nvSpPr>
          <p:cNvPr id="24" name="TextBox 23"/>
          <p:cNvSpPr txBox="1"/>
          <p:nvPr/>
        </p:nvSpPr>
        <p:spPr>
          <a:xfrm>
            <a:off x="0" y="5344983"/>
            <a:ext cx="2212848" cy="461665"/>
          </a:xfrm>
          <a:prstGeom prst="rect">
            <a:avLst/>
          </a:prstGeom>
          <a:noFill/>
        </p:spPr>
        <p:txBody>
          <a:bodyPr wrap="square">
            <a:spAutoFit/>
          </a:bodyPr>
          <a:lstStyle/>
          <a:p>
            <a:pPr algn="ctr" eaLnBrk="1" hangingPunct="1">
              <a:defRPr/>
            </a:pPr>
            <a:r>
              <a:rPr lang="en-US" sz="2400" dirty="0" smtClean="0">
                <a:solidFill>
                  <a:srgbClr val="7030A0"/>
                </a:solidFill>
                <a:latin typeface="Arial Black" panose="020B0A04020102020204" pitchFamily="34" charset="0"/>
                <a:cs typeface="Arial" panose="020B0604020202020204" pitchFamily="34" charset="0"/>
              </a:rPr>
              <a:t>3028700</a:t>
            </a:r>
            <a:r>
              <a:rPr lang="ro-RO" sz="2400" dirty="0" smtClean="0">
                <a:solidFill>
                  <a:schemeClr val="accent1">
                    <a:lumMod val="50000"/>
                  </a:schemeClr>
                </a:solidFill>
                <a:latin typeface="Arial Black" panose="020B0A04020102020204" pitchFamily="34" charset="0"/>
                <a:cs typeface="Arial" panose="020B0604020202020204" pitchFamily="34" charset="0"/>
              </a:rPr>
              <a:t> lei</a:t>
            </a:r>
            <a:endParaRPr lang="en-US" sz="2400" dirty="0">
              <a:solidFill>
                <a:schemeClr val="accent1">
                  <a:lumMod val="50000"/>
                </a:schemeClr>
              </a:solidFill>
              <a:latin typeface="Arial Black" panose="020B0A04020102020204" pitchFamily="34" charset="0"/>
              <a:cs typeface="Arial" panose="020B0604020202020204" pitchFamily="34" charset="0"/>
            </a:endParaRPr>
          </a:p>
        </p:txBody>
      </p:sp>
      <p:sp>
        <p:nvSpPr>
          <p:cNvPr id="25" name="TextBox 24"/>
          <p:cNvSpPr txBox="1"/>
          <p:nvPr/>
        </p:nvSpPr>
        <p:spPr>
          <a:xfrm>
            <a:off x="2264164" y="5359167"/>
            <a:ext cx="2143125" cy="461665"/>
          </a:xfrm>
          <a:prstGeom prst="rect">
            <a:avLst/>
          </a:prstGeom>
          <a:noFill/>
        </p:spPr>
        <p:txBody>
          <a:bodyPr>
            <a:spAutoFit/>
          </a:bodyPr>
          <a:lstStyle/>
          <a:p>
            <a:pPr algn="ctr" eaLnBrk="1" hangingPunct="1">
              <a:defRPr/>
            </a:pPr>
            <a:r>
              <a:rPr lang="en-US" sz="2400" dirty="0" smtClean="0">
                <a:solidFill>
                  <a:srgbClr val="7030A0"/>
                </a:solidFill>
                <a:latin typeface="Arial Black" panose="020B0A04020102020204" pitchFamily="34" charset="0"/>
                <a:cs typeface="Arial" panose="020B0604020202020204" pitchFamily="34" charset="0"/>
              </a:rPr>
              <a:t>423100</a:t>
            </a:r>
            <a:r>
              <a:rPr lang="ro-RO" sz="2400" dirty="0" smtClean="0">
                <a:latin typeface="Arial Black" panose="020B0A04020102020204" pitchFamily="34" charset="0"/>
                <a:cs typeface="Arial" panose="020B0604020202020204" pitchFamily="34" charset="0"/>
              </a:rPr>
              <a:t> </a:t>
            </a:r>
            <a:r>
              <a:rPr lang="ro-RO" sz="2400" dirty="0" smtClean="0">
                <a:solidFill>
                  <a:schemeClr val="accent1">
                    <a:lumMod val="50000"/>
                  </a:schemeClr>
                </a:solidFill>
                <a:latin typeface="Arial Black" panose="020B0A04020102020204" pitchFamily="34" charset="0"/>
                <a:cs typeface="Arial" panose="020B0604020202020204" pitchFamily="34" charset="0"/>
              </a:rPr>
              <a:t>lei</a:t>
            </a:r>
            <a:endParaRPr lang="en-US" sz="2400" dirty="0">
              <a:solidFill>
                <a:schemeClr val="accent1">
                  <a:lumMod val="50000"/>
                </a:schemeClr>
              </a:solidFill>
              <a:latin typeface="Arial Black" panose="020B0A04020102020204" pitchFamily="34" charset="0"/>
              <a:cs typeface="Arial" panose="020B0604020202020204" pitchFamily="34" charset="0"/>
            </a:endParaRPr>
          </a:p>
        </p:txBody>
      </p:sp>
      <p:sp>
        <p:nvSpPr>
          <p:cNvPr id="26" name="TextBox 25"/>
          <p:cNvSpPr txBox="1"/>
          <p:nvPr/>
        </p:nvSpPr>
        <p:spPr>
          <a:xfrm>
            <a:off x="7804802" y="5427279"/>
            <a:ext cx="1828800" cy="461665"/>
          </a:xfrm>
          <a:prstGeom prst="rect">
            <a:avLst/>
          </a:prstGeom>
          <a:noFill/>
        </p:spPr>
        <p:txBody>
          <a:bodyPr>
            <a:spAutoFit/>
          </a:bodyPr>
          <a:lstStyle/>
          <a:p>
            <a:pPr algn="ctr" eaLnBrk="1" hangingPunct="1">
              <a:defRPr/>
            </a:pPr>
            <a:r>
              <a:rPr lang="en-US" sz="2400" dirty="0" smtClean="0">
                <a:solidFill>
                  <a:srgbClr val="7030A0"/>
                </a:solidFill>
                <a:latin typeface="Arial Black" panose="020B0A04020102020204" pitchFamily="34" charset="0"/>
                <a:cs typeface="Arial" panose="020B0604020202020204" pitchFamily="34" charset="0"/>
              </a:rPr>
              <a:t>66800</a:t>
            </a:r>
            <a:r>
              <a:rPr lang="en-US" sz="2400" dirty="0">
                <a:solidFill>
                  <a:srgbClr val="7030A0"/>
                </a:solidFill>
                <a:latin typeface="Arial Black" panose="020B0A04020102020204" pitchFamily="34" charset="0"/>
                <a:cs typeface="Arial" panose="020B0604020202020204" pitchFamily="34" charset="0"/>
              </a:rPr>
              <a:t> </a:t>
            </a:r>
            <a:r>
              <a:rPr lang="ro-RO" sz="2400" dirty="0" smtClean="0">
                <a:solidFill>
                  <a:schemeClr val="accent1">
                    <a:lumMod val="50000"/>
                  </a:schemeClr>
                </a:solidFill>
                <a:latin typeface="Arial Black" panose="020B0A04020102020204" pitchFamily="34" charset="0"/>
                <a:cs typeface="Arial" panose="020B0604020202020204" pitchFamily="34" charset="0"/>
              </a:rPr>
              <a:t>lei</a:t>
            </a:r>
            <a:endParaRPr lang="en-US" sz="2400" dirty="0">
              <a:solidFill>
                <a:schemeClr val="accent1">
                  <a:lumMod val="50000"/>
                </a:schemeClr>
              </a:solidFill>
              <a:latin typeface="Arial Black" panose="020B0A04020102020204" pitchFamily="34" charset="0"/>
              <a:cs typeface="Arial" panose="020B0604020202020204" pitchFamily="34" charset="0"/>
            </a:endParaRPr>
          </a:p>
        </p:txBody>
      </p:sp>
      <p:cxnSp>
        <p:nvCxnSpPr>
          <p:cNvPr id="27" name="Straight Connector 11"/>
          <p:cNvCxnSpPr/>
          <p:nvPr/>
        </p:nvCxnSpPr>
        <p:spPr>
          <a:xfrm>
            <a:off x="10882313" y="2904697"/>
            <a:ext cx="0" cy="804862"/>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764407" y="5453442"/>
            <a:ext cx="2335213" cy="461665"/>
          </a:xfrm>
          <a:prstGeom prst="rect">
            <a:avLst/>
          </a:prstGeom>
          <a:noFill/>
        </p:spPr>
        <p:txBody>
          <a:bodyPr>
            <a:spAutoFit/>
          </a:bodyPr>
          <a:lstStyle/>
          <a:p>
            <a:pPr algn="ctr" eaLnBrk="1" hangingPunct="1">
              <a:defRPr/>
            </a:pPr>
            <a:r>
              <a:rPr lang="ro-RO" sz="2400" dirty="0" smtClean="0">
                <a:solidFill>
                  <a:srgbClr val="7030A0"/>
                </a:solidFill>
                <a:latin typeface="Arial Black" panose="020B0A04020102020204" pitchFamily="34" charset="0"/>
                <a:cs typeface="Arial" panose="020B0604020202020204" pitchFamily="34" charset="0"/>
              </a:rPr>
              <a:t>0</a:t>
            </a:r>
            <a:r>
              <a:rPr lang="en-US" sz="2400" dirty="0" smtClean="0">
                <a:solidFill>
                  <a:srgbClr val="7030A0"/>
                </a:solidFill>
                <a:latin typeface="Arial Black" panose="020B0A04020102020204" pitchFamily="34" charset="0"/>
                <a:cs typeface="Arial" panose="020B0604020202020204" pitchFamily="34" charset="0"/>
              </a:rPr>
              <a:t> </a:t>
            </a:r>
            <a:r>
              <a:rPr lang="ro-RO" sz="2400" dirty="0" smtClean="0">
                <a:solidFill>
                  <a:schemeClr val="accent1">
                    <a:lumMod val="50000"/>
                  </a:schemeClr>
                </a:solidFill>
                <a:latin typeface="Arial Black" panose="020B0A04020102020204" pitchFamily="34" charset="0"/>
                <a:cs typeface="Arial" panose="020B0604020202020204" pitchFamily="34" charset="0"/>
              </a:rPr>
              <a:t>lei</a:t>
            </a:r>
            <a:endParaRPr lang="en-US" sz="2400" dirty="0">
              <a:solidFill>
                <a:schemeClr val="accent1">
                  <a:lumMod val="50000"/>
                </a:schemeClr>
              </a:solidFill>
              <a:latin typeface="Arial Black" panose="020B0A04020102020204" pitchFamily="34" charset="0"/>
              <a:cs typeface="Arial" panose="020B0604020202020204" pitchFamily="34" charset="0"/>
            </a:endParaRPr>
          </a:p>
        </p:txBody>
      </p:sp>
      <p:sp>
        <p:nvSpPr>
          <p:cNvPr id="29" name="Прямоугольник 13"/>
          <p:cNvSpPr/>
          <p:nvPr/>
        </p:nvSpPr>
        <p:spPr>
          <a:xfrm>
            <a:off x="2327030" y="3782653"/>
            <a:ext cx="1881187" cy="830997"/>
          </a:xfrm>
          <a:prstGeom prst="rect">
            <a:avLst/>
          </a:prstGeom>
        </p:spPr>
        <p:txBody>
          <a:bodyPr>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Servicii</a:t>
            </a:r>
          </a:p>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comunale</a:t>
            </a:r>
          </a:p>
        </p:txBody>
      </p:sp>
      <p:cxnSp>
        <p:nvCxnSpPr>
          <p:cNvPr id="33" name="Straight Connector 32"/>
          <p:cNvCxnSpPr/>
          <p:nvPr/>
        </p:nvCxnSpPr>
        <p:spPr>
          <a:xfrm>
            <a:off x="5996781" y="2329099"/>
            <a:ext cx="0" cy="61117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6" name="TextBox 22"/>
          <p:cNvSpPr txBox="1">
            <a:spLocks noChangeArrowheads="1"/>
          </p:cNvSpPr>
          <p:nvPr/>
        </p:nvSpPr>
        <p:spPr bwMode="auto">
          <a:xfrm>
            <a:off x="9975355" y="3784405"/>
            <a:ext cx="2089150"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u-RU" sz="2400" b="1" dirty="0">
                <a:solidFill>
                  <a:srgbClr val="203864"/>
                </a:solidFill>
                <a:latin typeface="Arial Black" panose="020B0A04020102020204" pitchFamily="34" charset="0"/>
              </a:rPr>
              <a:t>Alte cheltuieli</a:t>
            </a:r>
            <a:endParaRPr lang="en-US" altLang="ru-RU" sz="2400" b="1" dirty="0">
              <a:solidFill>
                <a:srgbClr val="203864"/>
              </a:solidFill>
              <a:latin typeface="Arial Black" panose="020B0A04020102020204" pitchFamily="34" charset="0"/>
            </a:endParaRPr>
          </a:p>
        </p:txBody>
      </p:sp>
      <p:sp>
        <p:nvSpPr>
          <p:cNvPr id="37" name="TextBox 36"/>
          <p:cNvSpPr txBox="1"/>
          <p:nvPr/>
        </p:nvSpPr>
        <p:spPr>
          <a:xfrm>
            <a:off x="10122993" y="5430152"/>
            <a:ext cx="1828800" cy="461665"/>
          </a:xfrm>
          <a:prstGeom prst="rect">
            <a:avLst/>
          </a:prstGeom>
          <a:noFill/>
        </p:spPr>
        <p:txBody>
          <a:bodyPr>
            <a:spAutoFit/>
          </a:bodyPr>
          <a:lstStyle/>
          <a:p>
            <a:pPr algn="ctr" eaLnBrk="1" hangingPunct="1">
              <a:defRPr/>
            </a:pPr>
            <a:r>
              <a:rPr lang="en-US" sz="2400" dirty="0" smtClean="0">
                <a:solidFill>
                  <a:srgbClr val="7030A0"/>
                </a:solidFill>
                <a:latin typeface="Arial Black" panose="020B0A04020102020204" pitchFamily="34" charset="0"/>
                <a:cs typeface="Arial" panose="020B0604020202020204" pitchFamily="34" charset="0"/>
              </a:rPr>
              <a:t>12500</a:t>
            </a:r>
            <a:r>
              <a:rPr lang="en-US" sz="2400" dirty="0">
                <a:solidFill>
                  <a:srgbClr val="7030A0"/>
                </a:solidFill>
                <a:latin typeface="Arial Black" panose="020B0A04020102020204" pitchFamily="34" charset="0"/>
                <a:cs typeface="Arial" panose="020B0604020202020204" pitchFamily="34" charset="0"/>
              </a:rPr>
              <a:t> </a:t>
            </a:r>
            <a:r>
              <a:rPr lang="ro-RO" sz="2400" dirty="0" smtClean="0">
                <a:solidFill>
                  <a:schemeClr val="accent1">
                    <a:lumMod val="50000"/>
                  </a:schemeClr>
                </a:solidFill>
                <a:latin typeface="Arial Black" panose="020B0A04020102020204" pitchFamily="34" charset="0"/>
                <a:cs typeface="Arial" panose="020B0604020202020204" pitchFamily="34" charset="0"/>
              </a:rPr>
              <a:t>lei</a:t>
            </a:r>
            <a:endParaRPr lang="en-US" sz="2400" dirty="0">
              <a:solidFill>
                <a:schemeClr val="accent1">
                  <a:lumMod val="50000"/>
                </a:schemeClr>
              </a:solidFill>
              <a:latin typeface="Arial Black" panose="020B0A04020102020204" pitchFamily="34" charset="0"/>
              <a:cs typeface="Arial" panose="020B0604020202020204" pitchFamily="34" charset="0"/>
            </a:endParaRPr>
          </a:p>
        </p:txBody>
      </p:sp>
      <p:cxnSp>
        <p:nvCxnSpPr>
          <p:cNvPr id="38" name="Straight Connector 37"/>
          <p:cNvCxnSpPr/>
          <p:nvPr/>
        </p:nvCxnSpPr>
        <p:spPr>
          <a:xfrm>
            <a:off x="5996781" y="2940269"/>
            <a:ext cx="0" cy="803275"/>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 name="Speech Bubble: Rectangle 2"/>
          <p:cNvSpPr/>
          <p:nvPr/>
        </p:nvSpPr>
        <p:spPr>
          <a:xfrm>
            <a:off x="9800264" y="1089333"/>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1" name="TextBox 10"/>
          <p:cNvSpPr txBox="1"/>
          <p:nvPr/>
        </p:nvSpPr>
        <p:spPr>
          <a:xfrm>
            <a:off x="9824524" y="1189961"/>
            <a:ext cx="2329960" cy="584775"/>
          </a:xfrm>
          <a:prstGeom prst="rect">
            <a:avLst/>
          </a:prstGeom>
          <a:noFill/>
        </p:spPr>
        <p:txBody>
          <a:bodyPr wrap="square" rtlCol="0">
            <a:spAutoFit/>
          </a:bodyPr>
          <a:lstStyle/>
          <a:p>
            <a:r>
              <a:rPr lang="ro-RO" sz="3200" b="1" dirty="0" smtClean="0">
                <a:solidFill>
                  <a:schemeClr val="bg1"/>
                </a:solidFill>
              </a:rPr>
              <a:t>13 </a:t>
            </a:r>
            <a:r>
              <a:rPr lang="en-US" sz="3200" b="1" dirty="0" err="1">
                <a:solidFill>
                  <a:schemeClr val="bg1"/>
                </a:solidFill>
              </a:rPr>
              <a:t>Consilieri</a:t>
            </a:r>
            <a:endParaRPr lang="en-US" sz="3200" b="1"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p:cNvSpPr txBox="1"/>
          <p:nvPr/>
        </p:nvSpPr>
        <p:spPr>
          <a:xfrm>
            <a:off x="209550" y="1128405"/>
            <a:ext cx="11829122" cy="707886"/>
          </a:xfrm>
          <a:prstGeom prst="rect">
            <a:avLst/>
          </a:prstGeom>
          <a:noFill/>
        </p:spPr>
        <p:txBody>
          <a:bodyPr wrap="square" rtlCol="0">
            <a:spAutoFit/>
          </a:bodyPr>
          <a:lstStyle/>
          <a:p>
            <a:pPr algn="ctr"/>
            <a:r>
              <a:rPr lang="ro-RO" sz="4000" b="1" dirty="0" err="1">
                <a:solidFill>
                  <a:schemeClr val="accent2"/>
                </a:solidFill>
              </a:rPr>
              <a:t>Grădiniț</a:t>
            </a:r>
            <a:r>
              <a:rPr lang="en-US" sz="4000" b="1" dirty="0">
                <a:solidFill>
                  <a:schemeClr val="accent2"/>
                </a:solidFill>
              </a:rPr>
              <a:t>a </a:t>
            </a:r>
            <a:r>
              <a:rPr lang="ro-RO" sz="4000" b="1" dirty="0" smtClean="0">
                <a:solidFill>
                  <a:schemeClr val="accent2"/>
                </a:solidFill>
              </a:rPr>
              <a:t>Licurici</a:t>
            </a:r>
            <a:endParaRPr lang="en-US" sz="4000" b="1" dirty="0">
              <a:solidFill>
                <a:schemeClr val="accent2"/>
              </a:solidFill>
            </a:endParaRPr>
          </a:p>
        </p:txBody>
      </p:sp>
      <p:sp>
        <p:nvSpPr>
          <p:cNvPr id="10" name="TextBox 9"/>
          <p:cNvSpPr txBox="1"/>
          <p:nvPr/>
        </p:nvSpPr>
        <p:spPr>
          <a:xfrm>
            <a:off x="3072384" y="1743526"/>
            <a:ext cx="5733288"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panose="020B0A04020102020204" pitchFamily="34" charset="0"/>
              </a:rPr>
              <a:t>12055400</a:t>
            </a:r>
            <a:r>
              <a:rPr lang="en-US" sz="4000" dirty="0" smtClean="0">
                <a:solidFill>
                  <a:schemeClr val="accent1">
                    <a:lumMod val="50000"/>
                  </a:schemeClr>
                </a:solidFill>
                <a:latin typeface="Arial Black" panose="020B0A04020102020204" pitchFamily="34" charset="0"/>
              </a:rPr>
              <a:t> lei</a:t>
            </a:r>
            <a:endParaRPr lang="en-US" sz="4000" dirty="0">
              <a:solidFill>
                <a:schemeClr val="accent1">
                  <a:lumMod val="50000"/>
                </a:schemeClr>
              </a:solidFill>
              <a:latin typeface="Arial Black" panose="020B0A04020102020204"/>
            </a:endParaRPr>
          </a:p>
        </p:txBody>
      </p:sp>
      <p:cxnSp>
        <p:nvCxnSpPr>
          <p:cNvPr id="11" name="Straight Connector 10"/>
          <p:cNvCxnSpPr/>
          <p:nvPr/>
        </p:nvCxnSpPr>
        <p:spPr>
          <a:xfrm>
            <a:off x="1357726" y="289723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1361869" y="2870099"/>
            <a:ext cx="9128923" cy="3642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31857" y="3627206"/>
            <a:ext cx="1893467" cy="1200329"/>
          </a:xfrm>
          <a:prstGeom prst="rect">
            <a:avLst/>
          </a:prstGeom>
          <a:noFill/>
        </p:spPr>
        <p:txBody>
          <a:bodyPr wrap="none" rtlCol="0">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Cheltuieli </a:t>
            </a:r>
          </a:p>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de</a:t>
            </a:r>
          </a:p>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personal</a:t>
            </a:r>
            <a:endParaRPr lang="en-US" sz="2400" b="1" dirty="0">
              <a:solidFill>
                <a:schemeClr val="accent1">
                  <a:lumMod val="50000"/>
                </a:schemeClr>
              </a:solidFill>
              <a:latin typeface="Arial Black" panose="020B0A04020102020204" pitchFamily="34" charset="0"/>
            </a:endParaRPr>
          </a:p>
        </p:txBody>
      </p:sp>
      <p:sp>
        <p:nvSpPr>
          <p:cNvPr id="19" name="Speech Bubble: Rectangle 18"/>
          <p:cNvSpPr/>
          <p:nvPr/>
        </p:nvSpPr>
        <p:spPr>
          <a:xfrm>
            <a:off x="452996" y="1231301"/>
            <a:ext cx="1874399"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8" name="TextBox 17"/>
          <p:cNvSpPr txBox="1"/>
          <p:nvPr/>
        </p:nvSpPr>
        <p:spPr>
          <a:xfrm>
            <a:off x="566530" y="1370715"/>
            <a:ext cx="1689653" cy="584775"/>
          </a:xfrm>
          <a:prstGeom prst="rect">
            <a:avLst/>
          </a:prstGeom>
          <a:noFill/>
        </p:spPr>
        <p:txBody>
          <a:bodyPr wrap="square" rtlCol="0">
            <a:spAutoFit/>
          </a:bodyPr>
          <a:lstStyle/>
          <a:p>
            <a:r>
              <a:rPr lang="ro-RO" sz="2800" b="1" dirty="0" smtClean="0">
                <a:solidFill>
                  <a:schemeClr val="bg1"/>
                </a:solidFill>
              </a:rPr>
              <a:t>1</a:t>
            </a:r>
            <a:r>
              <a:rPr lang="en-US" sz="2800" b="1" dirty="0" smtClean="0">
                <a:solidFill>
                  <a:schemeClr val="bg1"/>
                </a:solidFill>
              </a:rPr>
              <a:t>46</a:t>
            </a:r>
            <a:r>
              <a:rPr lang="ro-RO" sz="2800" b="1" dirty="0" smtClean="0">
                <a:solidFill>
                  <a:schemeClr val="bg1"/>
                </a:solidFill>
              </a:rPr>
              <a:t> </a:t>
            </a:r>
            <a:r>
              <a:rPr lang="ro-RO" sz="3200" b="1" dirty="0">
                <a:solidFill>
                  <a:schemeClr val="bg1"/>
                </a:solidFill>
              </a:rPr>
              <a:t>copii</a:t>
            </a:r>
            <a:endParaRPr lang="en-US" sz="3200" b="1" dirty="0">
              <a:solidFill>
                <a:schemeClr val="bg1"/>
              </a:solidFill>
            </a:endParaRPr>
          </a:p>
        </p:txBody>
      </p:sp>
      <p:sp>
        <p:nvSpPr>
          <p:cNvPr id="20" name="Speech Bubble: Rectangle 19"/>
          <p:cNvSpPr/>
          <p:nvPr/>
        </p:nvSpPr>
        <p:spPr>
          <a:xfrm>
            <a:off x="9332396" y="1244655"/>
            <a:ext cx="2706276"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1" name="TextBox 20"/>
          <p:cNvSpPr txBox="1"/>
          <p:nvPr/>
        </p:nvSpPr>
        <p:spPr>
          <a:xfrm>
            <a:off x="9412357" y="1214690"/>
            <a:ext cx="2570093" cy="1077218"/>
          </a:xfrm>
          <a:prstGeom prst="rect">
            <a:avLst/>
          </a:prstGeom>
          <a:noFill/>
        </p:spPr>
        <p:txBody>
          <a:bodyPr wrap="square" rtlCol="0">
            <a:spAutoFit/>
          </a:bodyPr>
          <a:lstStyle/>
          <a:p>
            <a:pPr algn="ctr"/>
            <a:r>
              <a:rPr lang="en-US" sz="2800" b="1" dirty="0" smtClean="0">
                <a:solidFill>
                  <a:schemeClr val="bg1"/>
                </a:solidFill>
              </a:rPr>
              <a:t>82570</a:t>
            </a:r>
            <a:r>
              <a:rPr lang="ro-RO" sz="3200" b="1" dirty="0" smtClean="0">
                <a:solidFill>
                  <a:schemeClr val="bg1"/>
                </a:solidFill>
              </a:rPr>
              <a:t> </a:t>
            </a:r>
            <a:r>
              <a:rPr lang="ro-RO" sz="3200" b="1" dirty="0">
                <a:solidFill>
                  <a:schemeClr val="bg1"/>
                </a:solidFill>
              </a:rPr>
              <a:t>lei/ </a:t>
            </a:r>
            <a:br>
              <a:rPr lang="ro-RO" sz="3200" b="1" dirty="0">
                <a:solidFill>
                  <a:schemeClr val="bg1"/>
                </a:solidFill>
              </a:rPr>
            </a:br>
            <a:r>
              <a:rPr lang="ro-RO" sz="3200" b="1" dirty="0">
                <a:solidFill>
                  <a:schemeClr val="bg1"/>
                </a:solidFill>
              </a:rPr>
              <a:t>an copil</a:t>
            </a:r>
            <a:endParaRPr lang="en-US" sz="3200" b="1" dirty="0">
              <a:solidFill>
                <a:schemeClr val="bg1"/>
              </a:solidFill>
            </a:endParaRPr>
          </a:p>
        </p:txBody>
      </p:sp>
      <p:sp>
        <p:nvSpPr>
          <p:cNvPr id="22" name="TextBox 21"/>
          <p:cNvSpPr txBox="1"/>
          <p:nvPr/>
        </p:nvSpPr>
        <p:spPr>
          <a:xfrm>
            <a:off x="2324606" y="3684966"/>
            <a:ext cx="2132315" cy="461665"/>
          </a:xfrm>
          <a:prstGeom prst="rect">
            <a:avLst/>
          </a:prstGeom>
          <a:noFill/>
        </p:spPr>
        <p:txBody>
          <a:bodyPr wrap="none" rtlCol="0">
            <a:spAutoFit/>
          </a:bodyPr>
          <a:lstStyle/>
          <a:p>
            <a:r>
              <a:rPr lang="ro-RO" sz="2400" b="1" dirty="0">
                <a:solidFill>
                  <a:schemeClr val="accent1">
                    <a:lumMod val="50000"/>
                  </a:schemeClr>
                </a:solidFill>
                <a:latin typeface="Arial Black" panose="020B0A04020102020204" pitchFamily="34" charset="0"/>
              </a:rPr>
              <a:t>Alimentație</a:t>
            </a:r>
            <a:endParaRPr lang="en-US" sz="2400" b="1" dirty="0">
              <a:solidFill>
                <a:schemeClr val="accent1">
                  <a:lumMod val="50000"/>
                </a:schemeClr>
              </a:solidFill>
              <a:latin typeface="Arial Black" panose="020B0A04020102020204" pitchFamily="34" charset="0"/>
            </a:endParaRPr>
          </a:p>
        </p:txBody>
      </p:sp>
      <p:sp>
        <p:nvSpPr>
          <p:cNvPr id="23" name="TextBox 22"/>
          <p:cNvSpPr txBox="1"/>
          <p:nvPr/>
        </p:nvSpPr>
        <p:spPr>
          <a:xfrm>
            <a:off x="7053734" y="3625444"/>
            <a:ext cx="2951922" cy="830997"/>
          </a:xfrm>
          <a:prstGeom prst="rect">
            <a:avLst/>
          </a:prstGeom>
          <a:noFill/>
        </p:spPr>
        <p:txBody>
          <a:bodyPr wrap="square" rtlCol="0">
            <a:spAutoFit/>
          </a:bodyPr>
          <a:lstStyle/>
          <a:p>
            <a:pPr algn="ctr"/>
            <a:r>
              <a:rPr lang="ro-RO" sz="2400" b="1" dirty="0">
                <a:solidFill>
                  <a:schemeClr val="accent1">
                    <a:lumMod val="50000"/>
                  </a:schemeClr>
                </a:solidFill>
                <a:latin typeface="Arial Black" panose="020B0A04020102020204" pitchFamily="34" charset="0"/>
              </a:rPr>
              <a:t>Servicii </a:t>
            </a:r>
          </a:p>
          <a:p>
            <a:pPr algn="ctr"/>
            <a:r>
              <a:rPr lang="ro-RO" sz="2400" b="1" dirty="0">
                <a:solidFill>
                  <a:schemeClr val="accent1">
                    <a:lumMod val="50000"/>
                  </a:schemeClr>
                </a:solidFill>
                <a:latin typeface="Arial Black" panose="020B0A04020102020204" pitchFamily="34" charset="0"/>
              </a:rPr>
              <a:t>comunale</a:t>
            </a:r>
            <a:endParaRPr lang="en-US" sz="2400" b="1" dirty="0">
              <a:solidFill>
                <a:schemeClr val="accent1">
                  <a:lumMod val="50000"/>
                </a:schemeClr>
              </a:solidFill>
              <a:latin typeface="Arial Black" panose="020B0A04020102020204" pitchFamily="34" charset="0"/>
            </a:endParaRPr>
          </a:p>
        </p:txBody>
      </p:sp>
      <p:sp>
        <p:nvSpPr>
          <p:cNvPr id="30" name="TextBox 29"/>
          <p:cNvSpPr txBox="1"/>
          <p:nvPr/>
        </p:nvSpPr>
        <p:spPr>
          <a:xfrm>
            <a:off x="0" y="4939740"/>
            <a:ext cx="2215826" cy="830997"/>
          </a:xfrm>
          <a:prstGeom prst="rect">
            <a:avLst/>
          </a:prstGeom>
          <a:solidFill>
            <a:schemeClr val="accent5">
              <a:lumMod val="20000"/>
              <a:lumOff val="80000"/>
            </a:schemeClr>
          </a:solidFill>
        </p:spPr>
        <p:txBody>
          <a:bodyPr wrap="square">
            <a:spAutoFit/>
          </a:bodyPr>
          <a:lstStyle/>
          <a:p>
            <a:pPr algn="ctr"/>
            <a:r>
              <a:rPr lang="en-US" sz="2400" dirty="0" smtClean="0">
                <a:solidFill>
                  <a:schemeClr val="accent1">
                    <a:lumMod val="50000"/>
                  </a:schemeClr>
                </a:solidFill>
                <a:latin typeface="Arial Black" panose="020B0A04020102020204" pitchFamily="34" charset="0"/>
              </a:rPr>
              <a:t>7975400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1" name="TextBox 30"/>
          <p:cNvSpPr txBox="1"/>
          <p:nvPr/>
        </p:nvSpPr>
        <p:spPr>
          <a:xfrm>
            <a:off x="2265327" y="4935173"/>
            <a:ext cx="2335213" cy="830997"/>
          </a:xfrm>
          <a:prstGeom prst="rect">
            <a:avLst/>
          </a:prstGeom>
          <a:solidFill>
            <a:schemeClr val="accent5">
              <a:lumMod val="20000"/>
              <a:lumOff val="80000"/>
            </a:schemeClr>
          </a:solidFill>
        </p:spPr>
        <p:txBody>
          <a:bodyPr wrap="square">
            <a:spAutoFit/>
          </a:bodyPr>
          <a:lstStyle/>
          <a:p>
            <a:pPr algn="ctr"/>
            <a:r>
              <a:rPr lang="en-US" sz="2400" dirty="0" smtClean="0">
                <a:solidFill>
                  <a:schemeClr val="accent1">
                    <a:lumMod val="50000"/>
                  </a:schemeClr>
                </a:solidFill>
                <a:latin typeface="Arial Black" panose="020B0A04020102020204" pitchFamily="34" charset="0"/>
              </a:rPr>
              <a:t>1182300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2" name="TextBox 31"/>
          <p:cNvSpPr txBox="1"/>
          <p:nvPr/>
        </p:nvSpPr>
        <p:spPr>
          <a:xfrm>
            <a:off x="7205472" y="4936850"/>
            <a:ext cx="2322741" cy="830997"/>
          </a:xfrm>
          <a:prstGeom prst="rect">
            <a:avLst/>
          </a:prstGeom>
          <a:solidFill>
            <a:schemeClr val="accent5">
              <a:lumMod val="20000"/>
              <a:lumOff val="80000"/>
            </a:schemeClr>
          </a:solidFill>
        </p:spPr>
        <p:txBody>
          <a:bodyPr wrap="square">
            <a:spAutoFit/>
          </a:bodyPr>
          <a:lstStyle/>
          <a:p>
            <a:pPr algn="ctr"/>
            <a:r>
              <a:rPr lang="en-US" sz="2400" dirty="0" smtClean="0">
                <a:solidFill>
                  <a:schemeClr val="accent1">
                    <a:lumMod val="50000"/>
                  </a:schemeClr>
                </a:solidFill>
                <a:latin typeface="Arial Black" panose="020B0A04020102020204" pitchFamily="34" charset="0"/>
              </a:rPr>
              <a:t>1660000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 name="TextBox 1"/>
          <p:cNvSpPr txBox="1"/>
          <p:nvPr/>
        </p:nvSpPr>
        <p:spPr>
          <a:xfrm>
            <a:off x="9364665" y="3678199"/>
            <a:ext cx="2314499" cy="830997"/>
          </a:xfrm>
          <a:prstGeom prst="rect">
            <a:avLst/>
          </a:prstGeom>
          <a:noFill/>
        </p:spPr>
        <p:txBody>
          <a:bodyPr wrap="square" rtlCol="0">
            <a:spAutoFit/>
          </a:bodyPr>
          <a:lstStyle/>
          <a:p>
            <a:pPr algn="ctr"/>
            <a:r>
              <a:rPr lang="en-US" sz="2400" b="1" dirty="0">
                <a:solidFill>
                  <a:schemeClr val="accent1">
                    <a:lumMod val="50000"/>
                  </a:schemeClr>
                </a:solidFill>
                <a:latin typeface="Arial Black" panose="020B0A04020102020204" pitchFamily="34" charset="0"/>
              </a:rPr>
              <a:t>Alte </a:t>
            </a:r>
            <a:r>
              <a:rPr lang="en-US" sz="2400" b="1" dirty="0" err="1">
                <a:solidFill>
                  <a:schemeClr val="accent1">
                    <a:lumMod val="50000"/>
                  </a:schemeClr>
                </a:solidFill>
                <a:latin typeface="Arial Black" panose="020B0A04020102020204" pitchFamily="34" charset="0"/>
              </a:rPr>
              <a:t>cheltuie</a:t>
            </a:r>
            <a:r>
              <a:rPr lang="ro-RO" sz="2400" b="1" dirty="0">
                <a:solidFill>
                  <a:schemeClr val="accent1">
                    <a:lumMod val="50000"/>
                  </a:schemeClr>
                </a:solidFill>
                <a:latin typeface="Arial Black" panose="020B0A04020102020204" pitchFamily="34" charset="0"/>
              </a:rPr>
              <a:t>l</a:t>
            </a:r>
            <a:r>
              <a:rPr lang="en-US" sz="2400" b="1" dirty="0" err="1">
                <a:solidFill>
                  <a:schemeClr val="accent1">
                    <a:lumMod val="50000"/>
                  </a:schemeClr>
                </a:solidFill>
                <a:latin typeface="Arial Black" panose="020B0A04020102020204" pitchFamily="34" charset="0"/>
              </a:rPr>
              <a:t>i</a:t>
            </a:r>
            <a:endParaRPr lang="en-US" sz="2400" b="1" dirty="0">
              <a:solidFill>
                <a:schemeClr val="accent1">
                  <a:lumMod val="50000"/>
                </a:schemeClr>
              </a:solidFill>
              <a:latin typeface="Arial Black" panose="020B0A04020102020204" pitchFamily="34" charset="0"/>
            </a:endParaRPr>
          </a:p>
        </p:txBody>
      </p:sp>
      <p:sp>
        <p:nvSpPr>
          <p:cNvPr id="4" name="TextBox 3"/>
          <p:cNvSpPr txBox="1"/>
          <p:nvPr/>
        </p:nvSpPr>
        <p:spPr>
          <a:xfrm>
            <a:off x="9647085" y="4912727"/>
            <a:ext cx="2249259" cy="830997"/>
          </a:xfrm>
          <a:prstGeom prst="rect">
            <a:avLst/>
          </a:prstGeom>
          <a:solidFill>
            <a:schemeClr val="accent5">
              <a:lumMod val="20000"/>
              <a:lumOff val="80000"/>
            </a:schemeClr>
          </a:solidFill>
        </p:spPr>
        <p:txBody>
          <a:bodyPr wrap="square" lIns="91440" tIns="45720" rIns="91440" bIns="45720" anchor="t">
            <a:spAutoFit/>
          </a:bodyPr>
          <a:lstStyle/>
          <a:p>
            <a:pPr algn="ctr"/>
            <a:r>
              <a:rPr lang="en-US" sz="2400" dirty="0" smtClean="0">
                <a:solidFill>
                  <a:schemeClr val="accent1">
                    <a:lumMod val="50000"/>
                  </a:schemeClr>
                </a:solidFill>
                <a:latin typeface="Arial Black" panose="020B0A04020102020204"/>
              </a:rPr>
              <a:t>1007900</a:t>
            </a:r>
            <a:endParaRPr lang="ro-RO" sz="2400" dirty="0">
              <a:solidFill>
                <a:schemeClr val="accent1">
                  <a:lumMod val="50000"/>
                </a:schemeClr>
              </a:solidFill>
              <a:latin typeface="Arial Black" panose="020B0A04020102020204" pitchFamily="34" charset="0"/>
            </a:endParaRPr>
          </a:p>
          <a:p>
            <a:pPr algn="ctr"/>
            <a:r>
              <a:rPr lang="en-US" sz="2400" dirty="0">
                <a:solidFill>
                  <a:schemeClr val="accent1">
                    <a:lumMod val="50000"/>
                  </a:schemeClr>
                </a:solidFill>
                <a:latin typeface="Arial Black" panose="020B0A04020102020204"/>
              </a:rPr>
              <a:t>l</a:t>
            </a:r>
            <a:r>
              <a:rPr lang="ro-RO" sz="2400" dirty="0">
                <a:solidFill>
                  <a:schemeClr val="accent1">
                    <a:lumMod val="50000"/>
                  </a:schemeClr>
                </a:solidFill>
                <a:latin typeface="Arial Black" panose="020B0A04020102020204"/>
              </a:rPr>
              <a:t>ei</a:t>
            </a:r>
            <a:endParaRPr lang="en-US" sz="2400" dirty="0">
              <a:solidFill>
                <a:schemeClr val="accent1">
                  <a:lumMod val="50000"/>
                </a:schemeClr>
              </a:solidFill>
              <a:latin typeface="Arial Black" panose="020B0A04020102020204"/>
            </a:endParaRPr>
          </a:p>
        </p:txBody>
      </p:sp>
      <p:cxnSp>
        <p:nvCxnSpPr>
          <p:cNvPr id="14" name="Straight Connector 10"/>
          <p:cNvCxnSpPr/>
          <p:nvPr/>
        </p:nvCxnSpPr>
        <p:spPr>
          <a:xfrm>
            <a:off x="3356986" y="290652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0"/>
          <p:cNvCxnSpPr/>
          <p:nvPr/>
        </p:nvCxnSpPr>
        <p:spPr>
          <a:xfrm>
            <a:off x="8391724"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0"/>
          <p:cNvCxnSpPr/>
          <p:nvPr/>
        </p:nvCxnSpPr>
        <p:spPr>
          <a:xfrm>
            <a:off x="10484802"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4523692" y="3684966"/>
            <a:ext cx="2922588" cy="1200329"/>
          </a:xfrm>
          <a:prstGeom prst="rect">
            <a:avLst/>
          </a:prstGeom>
          <a:noFill/>
        </p:spPr>
        <p:txBody>
          <a:bodyPr>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Procurarea și </a:t>
            </a:r>
          </a:p>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reparația</a:t>
            </a:r>
          </a:p>
          <a:p>
            <a:pPr algn="ctr" eaLnBrk="1" hangingPunct="1">
              <a:defRPr/>
            </a:pPr>
            <a:r>
              <a:rPr lang="ro-RO" sz="2400" b="1" dirty="0">
                <a:solidFill>
                  <a:schemeClr val="accent1">
                    <a:lumMod val="50000"/>
                  </a:schemeClr>
                </a:solidFill>
                <a:latin typeface="Arial Black" panose="020B0A04020102020204" pitchFamily="34" charset="0"/>
                <a:cs typeface="Arial" panose="020B0604020202020204" pitchFamily="34" charset="0"/>
              </a:rPr>
              <a:t>mijloacelor fixe</a:t>
            </a:r>
            <a:endParaRPr lang="en-US" sz="2400" b="1" dirty="0">
              <a:solidFill>
                <a:schemeClr val="accent1">
                  <a:lumMod val="50000"/>
                </a:schemeClr>
              </a:solidFill>
              <a:latin typeface="Arial Black" panose="020B0A04020102020204" pitchFamily="34" charset="0"/>
              <a:cs typeface="Arial" panose="020B0604020202020204" pitchFamily="34" charset="0"/>
            </a:endParaRPr>
          </a:p>
        </p:txBody>
      </p:sp>
      <p:sp>
        <p:nvSpPr>
          <p:cNvPr id="28" name="TextBox 27"/>
          <p:cNvSpPr txBox="1"/>
          <p:nvPr/>
        </p:nvSpPr>
        <p:spPr>
          <a:xfrm>
            <a:off x="4736591" y="4944817"/>
            <a:ext cx="2379665" cy="830997"/>
          </a:xfrm>
          <a:prstGeom prst="rect">
            <a:avLst/>
          </a:prstGeom>
          <a:solidFill>
            <a:schemeClr val="accent5">
              <a:lumMod val="20000"/>
              <a:lumOff val="80000"/>
            </a:schemeClr>
          </a:solidFill>
        </p:spPr>
        <p:txBody>
          <a:bodyPr wrap="square">
            <a:spAutoFit/>
          </a:bodyPr>
          <a:lstStyle/>
          <a:p>
            <a:pPr algn="ctr" eaLnBrk="1" hangingPunct="1">
              <a:defRPr/>
            </a:pPr>
            <a:r>
              <a:rPr lang="en-US" sz="2400" dirty="0" smtClean="0">
                <a:solidFill>
                  <a:schemeClr val="accent1">
                    <a:lumMod val="50000"/>
                  </a:schemeClr>
                </a:solidFill>
                <a:latin typeface="Arial Black" panose="020B0A04020102020204" pitchFamily="34" charset="0"/>
                <a:cs typeface="Arial" panose="020B0604020202020204" pitchFamily="34" charset="0"/>
              </a:rPr>
              <a:t>229800</a:t>
            </a:r>
            <a:endParaRPr lang="ro-RO" sz="2400" dirty="0">
              <a:solidFill>
                <a:schemeClr val="accent1">
                  <a:lumMod val="50000"/>
                </a:schemeClr>
              </a:solidFill>
              <a:latin typeface="Arial Black" panose="020B0A04020102020204" pitchFamily="34" charset="0"/>
              <a:cs typeface="Arial" panose="020B0604020202020204" pitchFamily="34" charset="0"/>
            </a:endParaRPr>
          </a:p>
          <a:p>
            <a:pPr algn="ctr" eaLnBrk="1" hangingPunct="1">
              <a:defRPr/>
            </a:pPr>
            <a:r>
              <a:rPr lang="ro-RO" sz="2400" dirty="0">
                <a:solidFill>
                  <a:schemeClr val="accent1">
                    <a:lumMod val="50000"/>
                  </a:schemeClr>
                </a:solidFill>
                <a:latin typeface="Arial Black" panose="020B0A04020102020204" pitchFamily="34" charset="0"/>
                <a:cs typeface="Arial" panose="020B0604020202020204" pitchFamily="34" charset="0"/>
              </a:rPr>
              <a:t>lei</a:t>
            </a:r>
            <a:endParaRPr lang="en-US" sz="2400" dirty="0">
              <a:solidFill>
                <a:schemeClr val="accent1">
                  <a:lumMod val="50000"/>
                </a:schemeClr>
              </a:solidFill>
              <a:latin typeface="Arial Black" panose="020B0A04020102020204" pitchFamily="34" charset="0"/>
              <a:cs typeface="Arial" panose="020B0604020202020204" pitchFamily="34" charset="0"/>
            </a:endParaRPr>
          </a:p>
        </p:txBody>
      </p:sp>
      <p:cxnSp>
        <p:nvCxnSpPr>
          <p:cNvPr id="29" name="Straight Connector 10"/>
          <p:cNvCxnSpPr/>
          <p:nvPr/>
        </p:nvCxnSpPr>
        <p:spPr>
          <a:xfrm>
            <a:off x="5926330" y="286048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5926330" y="2451412"/>
            <a:ext cx="922" cy="44582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panose="020B0A04020102020204" pitchFamily="34" charset="0"/>
              </a:rPr>
              <a:t>Cum cheltuim banii?</a:t>
            </a:r>
            <a:endParaRPr lang="en-US" dirty="0">
              <a:solidFill>
                <a:schemeClr val="bg1"/>
              </a:solidFill>
              <a:latin typeface="Arial Black" panose="020B0A04020102020204" pitchFamily="34" charset="0"/>
            </a:endParaRPr>
          </a:p>
        </p:txBody>
      </p:sp>
      <p:sp>
        <p:nvSpPr>
          <p:cNvPr id="9" name="TextBox 8"/>
          <p:cNvSpPr txBox="1"/>
          <p:nvPr/>
        </p:nvSpPr>
        <p:spPr>
          <a:xfrm>
            <a:off x="209550" y="1128405"/>
            <a:ext cx="11829122" cy="1261884"/>
          </a:xfrm>
          <a:prstGeom prst="rect">
            <a:avLst/>
          </a:prstGeom>
          <a:noFill/>
        </p:spPr>
        <p:txBody>
          <a:bodyPr wrap="square" rtlCol="0">
            <a:spAutoFit/>
          </a:bodyPr>
          <a:lstStyle/>
          <a:p>
            <a:pPr algn="ctr"/>
            <a:r>
              <a:rPr lang="en-US" sz="4000" b="1" dirty="0" smtClean="0">
                <a:solidFill>
                  <a:schemeClr val="accent2"/>
                </a:solidFill>
              </a:rPr>
              <a:t>Centrul</a:t>
            </a:r>
            <a:r>
              <a:rPr lang="en-US" sz="3600" b="1" dirty="0" smtClean="0">
                <a:solidFill>
                  <a:schemeClr val="accent2"/>
                </a:solidFill>
              </a:rPr>
              <a:t> Social Comunitar</a:t>
            </a:r>
            <a:endParaRPr lang="ro-RO" sz="3600" b="1" dirty="0" smtClean="0">
              <a:solidFill>
                <a:schemeClr val="accent2"/>
              </a:solidFill>
            </a:endParaRPr>
          </a:p>
          <a:p>
            <a:pPr algn="ctr"/>
            <a:endParaRPr lang="en-US" sz="3600" b="1" dirty="0">
              <a:solidFill>
                <a:schemeClr val="accent2"/>
              </a:solidFill>
            </a:endParaRPr>
          </a:p>
        </p:txBody>
      </p:sp>
      <p:sp>
        <p:nvSpPr>
          <p:cNvPr id="10" name="TextBox 9"/>
          <p:cNvSpPr txBox="1"/>
          <p:nvPr/>
        </p:nvSpPr>
        <p:spPr>
          <a:xfrm>
            <a:off x="2896279" y="1935550"/>
            <a:ext cx="6400800" cy="707886"/>
          </a:xfrm>
          <a:prstGeom prst="rect">
            <a:avLst/>
          </a:prstGeom>
          <a:noFill/>
        </p:spPr>
        <p:txBody>
          <a:bodyPr wrap="square" lIns="91440" tIns="45720" rIns="91440" bIns="45720" anchor="t">
            <a:spAutoFit/>
          </a:bodyPr>
          <a:lstStyle/>
          <a:p>
            <a:pPr algn="ctr"/>
            <a:r>
              <a:rPr lang="en-US" sz="4000" dirty="0" smtClean="0">
                <a:solidFill>
                  <a:schemeClr val="accent1">
                    <a:lumMod val="50000"/>
                  </a:schemeClr>
                </a:solidFill>
                <a:latin typeface="Arial Black" panose="020B0A04020102020204" pitchFamily="34" charset="0"/>
              </a:rPr>
              <a:t>3435000 lei</a:t>
            </a:r>
            <a:endParaRPr lang="en-US" sz="4000" dirty="0">
              <a:solidFill>
                <a:schemeClr val="accent1">
                  <a:lumMod val="50000"/>
                </a:schemeClr>
              </a:solidFill>
              <a:latin typeface="Arial Black" panose="020B0A04020102020204"/>
            </a:endParaRPr>
          </a:p>
        </p:txBody>
      </p:sp>
      <p:cxnSp>
        <p:nvCxnSpPr>
          <p:cNvPr id="11" name="Straight Connector 10"/>
          <p:cNvCxnSpPr/>
          <p:nvPr/>
        </p:nvCxnSpPr>
        <p:spPr>
          <a:xfrm>
            <a:off x="2583022" y="292466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578608" y="2926080"/>
            <a:ext cx="6537960" cy="914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460790" y="3654638"/>
            <a:ext cx="2178802" cy="1384995"/>
          </a:xfrm>
          <a:prstGeom prst="rect">
            <a:avLst/>
          </a:prstGeom>
          <a:noFill/>
        </p:spPr>
        <p:txBody>
          <a:bodyPr wrap="none" rtlCol="0">
            <a:spAutoFit/>
          </a:bodyPr>
          <a:lstStyle/>
          <a:p>
            <a:pPr algn="ctr" eaLnBrk="1" hangingPunct="1">
              <a:defRPr/>
            </a:pPr>
            <a:r>
              <a:rPr lang="ro-RO" sz="2800" b="1" dirty="0">
                <a:solidFill>
                  <a:schemeClr val="accent1">
                    <a:lumMod val="50000"/>
                  </a:schemeClr>
                </a:solidFill>
                <a:latin typeface="Arial Black" panose="020B0A04020102020204" pitchFamily="34" charset="0"/>
                <a:cs typeface="Arial" panose="020B0604020202020204" pitchFamily="34" charset="0"/>
              </a:rPr>
              <a:t>Cheltuieli </a:t>
            </a:r>
          </a:p>
          <a:p>
            <a:pPr algn="ctr" eaLnBrk="1" hangingPunct="1">
              <a:defRPr/>
            </a:pPr>
            <a:r>
              <a:rPr lang="ro-RO" sz="2800" b="1" dirty="0">
                <a:solidFill>
                  <a:schemeClr val="accent1">
                    <a:lumMod val="50000"/>
                  </a:schemeClr>
                </a:solidFill>
                <a:latin typeface="Arial Black" panose="020B0A04020102020204" pitchFamily="34" charset="0"/>
                <a:cs typeface="Arial" panose="020B0604020202020204" pitchFamily="34" charset="0"/>
              </a:rPr>
              <a:t>de</a:t>
            </a:r>
          </a:p>
          <a:p>
            <a:pPr algn="ctr" eaLnBrk="1" hangingPunct="1">
              <a:defRPr/>
            </a:pPr>
            <a:r>
              <a:rPr lang="ro-RO" sz="2800" b="1" dirty="0">
                <a:solidFill>
                  <a:schemeClr val="accent1">
                    <a:lumMod val="50000"/>
                  </a:schemeClr>
                </a:solidFill>
                <a:latin typeface="Arial Black" panose="020B0A04020102020204" pitchFamily="34" charset="0"/>
                <a:cs typeface="Arial" panose="020B0604020202020204" pitchFamily="34" charset="0"/>
              </a:rPr>
              <a:t>personal</a:t>
            </a:r>
            <a:endParaRPr lang="en-US" sz="2800" b="1" dirty="0">
              <a:solidFill>
                <a:schemeClr val="accent1">
                  <a:lumMod val="50000"/>
                </a:schemeClr>
              </a:solidFill>
              <a:latin typeface="Arial Black" panose="020B0A04020102020204" pitchFamily="34" charset="0"/>
            </a:endParaRPr>
          </a:p>
        </p:txBody>
      </p:sp>
      <p:sp>
        <p:nvSpPr>
          <p:cNvPr id="21" name="TextBox 20"/>
          <p:cNvSpPr txBox="1"/>
          <p:nvPr/>
        </p:nvSpPr>
        <p:spPr>
          <a:xfrm>
            <a:off x="9412357" y="1214690"/>
            <a:ext cx="2570093" cy="1077218"/>
          </a:xfrm>
          <a:prstGeom prst="rect">
            <a:avLst/>
          </a:prstGeom>
          <a:noFill/>
        </p:spPr>
        <p:txBody>
          <a:bodyPr wrap="square" rtlCol="0">
            <a:spAutoFit/>
          </a:bodyPr>
          <a:lstStyle/>
          <a:p>
            <a:pPr algn="ctr"/>
            <a:r>
              <a:rPr lang="en-US" sz="2800" b="1" dirty="0" smtClean="0">
                <a:solidFill>
                  <a:schemeClr val="bg1"/>
                </a:solidFill>
              </a:rPr>
              <a:t>82570</a:t>
            </a:r>
            <a:r>
              <a:rPr lang="ro-RO" sz="3200" b="1" dirty="0" smtClean="0">
                <a:solidFill>
                  <a:schemeClr val="bg1"/>
                </a:solidFill>
              </a:rPr>
              <a:t> </a:t>
            </a:r>
            <a:r>
              <a:rPr lang="ro-RO" sz="3200" b="1" dirty="0">
                <a:solidFill>
                  <a:schemeClr val="bg1"/>
                </a:solidFill>
              </a:rPr>
              <a:t>lei/ </a:t>
            </a:r>
            <a:br>
              <a:rPr lang="ro-RO" sz="3200" b="1" dirty="0">
                <a:solidFill>
                  <a:schemeClr val="bg1"/>
                </a:solidFill>
              </a:rPr>
            </a:br>
            <a:r>
              <a:rPr lang="ro-RO" sz="3200" b="1" dirty="0">
                <a:solidFill>
                  <a:schemeClr val="bg1"/>
                </a:solidFill>
              </a:rPr>
              <a:t>an copil</a:t>
            </a:r>
            <a:endParaRPr lang="en-US" sz="3200" b="1" dirty="0">
              <a:solidFill>
                <a:schemeClr val="bg1"/>
              </a:solidFill>
            </a:endParaRPr>
          </a:p>
        </p:txBody>
      </p:sp>
      <p:sp>
        <p:nvSpPr>
          <p:cNvPr id="23" name="TextBox 22"/>
          <p:cNvSpPr txBox="1"/>
          <p:nvPr/>
        </p:nvSpPr>
        <p:spPr>
          <a:xfrm>
            <a:off x="4465982" y="3671164"/>
            <a:ext cx="2951922" cy="954107"/>
          </a:xfrm>
          <a:prstGeom prst="rect">
            <a:avLst/>
          </a:prstGeom>
          <a:noFill/>
        </p:spPr>
        <p:txBody>
          <a:bodyPr wrap="square" rtlCol="0">
            <a:spAutoFit/>
          </a:bodyPr>
          <a:lstStyle/>
          <a:p>
            <a:pPr algn="ctr"/>
            <a:r>
              <a:rPr lang="ro-RO" sz="2800" b="1" dirty="0">
                <a:solidFill>
                  <a:schemeClr val="accent1">
                    <a:lumMod val="50000"/>
                  </a:schemeClr>
                </a:solidFill>
                <a:latin typeface="Arial Black" panose="020B0A04020102020204" pitchFamily="34" charset="0"/>
              </a:rPr>
              <a:t>Servicii </a:t>
            </a:r>
          </a:p>
          <a:p>
            <a:pPr algn="ctr"/>
            <a:r>
              <a:rPr lang="ro-RO" sz="2800" b="1" dirty="0">
                <a:solidFill>
                  <a:schemeClr val="accent1">
                    <a:lumMod val="50000"/>
                  </a:schemeClr>
                </a:solidFill>
                <a:latin typeface="Arial Black" panose="020B0A04020102020204" pitchFamily="34" charset="0"/>
              </a:rPr>
              <a:t>comunale</a:t>
            </a:r>
            <a:endParaRPr lang="en-US" sz="2800" b="1" dirty="0">
              <a:solidFill>
                <a:schemeClr val="accent1">
                  <a:lumMod val="50000"/>
                </a:schemeClr>
              </a:solidFill>
              <a:latin typeface="Arial Black" panose="020B0A04020102020204" pitchFamily="34" charset="0"/>
            </a:endParaRPr>
          </a:p>
        </p:txBody>
      </p:sp>
      <p:sp>
        <p:nvSpPr>
          <p:cNvPr id="30" name="TextBox 29"/>
          <p:cNvSpPr txBox="1"/>
          <p:nvPr/>
        </p:nvSpPr>
        <p:spPr>
          <a:xfrm>
            <a:off x="1033272" y="5332932"/>
            <a:ext cx="2697480" cy="523220"/>
          </a:xfrm>
          <a:prstGeom prst="rect">
            <a:avLst/>
          </a:prstGeom>
          <a:noFill/>
        </p:spPr>
        <p:txBody>
          <a:bodyPr wrap="square">
            <a:spAutoFit/>
          </a:bodyPr>
          <a:lstStyle/>
          <a:p>
            <a:pPr algn="ctr"/>
            <a:r>
              <a:rPr lang="en-US" sz="2800" dirty="0" smtClean="0">
                <a:solidFill>
                  <a:schemeClr val="accent1">
                    <a:lumMod val="50000"/>
                  </a:schemeClr>
                </a:solidFill>
                <a:latin typeface="Arial Black" panose="020B0A04020102020204" pitchFamily="34" charset="0"/>
              </a:rPr>
              <a:t>2122</a:t>
            </a:r>
            <a:r>
              <a:rPr lang="ro-RO" sz="2800" dirty="0" smtClean="0">
                <a:solidFill>
                  <a:schemeClr val="accent1">
                    <a:lumMod val="50000"/>
                  </a:schemeClr>
                </a:solidFill>
                <a:latin typeface="Arial Black" panose="020B0A04020102020204" pitchFamily="34" charset="0"/>
              </a:rPr>
              <a:t>0</a:t>
            </a:r>
            <a:r>
              <a:rPr lang="en-US" sz="2800" dirty="0" smtClean="0">
                <a:solidFill>
                  <a:schemeClr val="accent1">
                    <a:lumMod val="50000"/>
                  </a:schemeClr>
                </a:solidFill>
                <a:latin typeface="Arial Black" panose="020B0A04020102020204" pitchFamily="34" charset="0"/>
              </a:rPr>
              <a:t>00</a:t>
            </a:r>
            <a:r>
              <a:rPr lang="ro-RO" sz="2800" dirty="0" smtClean="0">
                <a:solidFill>
                  <a:schemeClr val="accent1">
                    <a:lumMod val="50000"/>
                  </a:schemeClr>
                </a:solidFill>
                <a:latin typeface="Arial Black" panose="020B0A04020102020204" pitchFamily="34" charset="0"/>
              </a:rPr>
              <a:t> lei</a:t>
            </a:r>
            <a:endParaRPr lang="en-US" sz="2800" dirty="0">
              <a:solidFill>
                <a:schemeClr val="accent1">
                  <a:lumMod val="50000"/>
                </a:schemeClr>
              </a:solidFill>
              <a:latin typeface="Arial Black" panose="020B0A04020102020204" pitchFamily="34" charset="0"/>
            </a:endParaRPr>
          </a:p>
        </p:txBody>
      </p:sp>
      <p:sp>
        <p:nvSpPr>
          <p:cNvPr id="32" name="TextBox 31"/>
          <p:cNvSpPr txBox="1"/>
          <p:nvPr/>
        </p:nvSpPr>
        <p:spPr>
          <a:xfrm>
            <a:off x="4919472" y="5284322"/>
            <a:ext cx="2322741" cy="523220"/>
          </a:xfrm>
          <a:prstGeom prst="rect">
            <a:avLst/>
          </a:prstGeom>
          <a:noFill/>
        </p:spPr>
        <p:txBody>
          <a:bodyPr wrap="square">
            <a:spAutoFit/>
          </a:bodyPr>
          <a:lstStyle/>
          <a:p>
            <a:pPr algn="ctr"/>
            <a:r>
              <a:rPr lang="en-US" sz="2800" dirty="0" smtClean="0">
                <a:solidFill>
                  <a:schemeClr val="accent1">
                    <a:lumMod val="50000"/>
                  </a:schemeClr>
                </a:solidFill>
                <a:latin typeface="Arial Black" panose="020B0A04020102020204" pitchFamily="34" charset="0"/>
              </a:rPr>
              <a:t>153000</a:t>
            </a:r>
            <a:r>
              <a:rPr lang="ro-RO" sz="2800" dirty="0" smtClean="0">
                <a:solidFill>
                  <a:schemeClr val="accent1">
                    <a:lumMod val="50000"/>
                  </a:schemeClr>
                </a:solidFill>
                <a:latin typeface="Arial Black" panose="020B0A04020102020204" pitchFamily="34" charset="0"/>
              </a:rPr>
              <a:t> lei</a:t>
            </a:r>
            <a:endParaRPr lang="en-US" sz="2800" dirty="0">
              <a:solidFill>
                <a:schemeClr val="accent1">
                  <a:lumMod val="50000"/>
                </a:schemeClr>
              </a:solidFill>
              <a:latin typeface="Arial Black" panose="020B0A04020102020204" pitchFamily="34" charset="0"/>
            </a:endParaRPr>
          </a:p>
        </p:txBody>
      </p:sp>
      <p:sp>
        <p:nvSpPr>
          <p:cNvPr id="2" name="TextBox 1"/>
          <p:cNvSpPr txBox="1"/>
          <p:nvPr/>
        </p:nvSpPr>
        <p:spPr>
          <a:xfrm>
            <a:off x="7974777" y="3696487"/>
            <a:ext cx="2314499" cy="830997"/>
          </a:xfrm>
          <a:prstGeom prst="rect">
            <a:avLst/>
          </a:prstGeom>
          <a:noFill/>
        </p:spPr>
        <p:txBody>
          <a:bodyPr wrap="square" rtlCol="0">
            <a:spAutoFit/>
          </a:bodyPr>
          <a:lstStyle/>
          <a:p>
            <a:pPr algn="ctr"/>
            <a:r>
              <a:rPr lang="en-US" sz="2400" b="1" dirty="0">
                <a:solidFill>
                  <a:schemeClr val="accent1">
                    <a:lumMod val="50000"/>
                  </a:schemeClr>
                </a:solidFill>
                <a:latin typeface="Arial Black" panose="020B0A04020102020204" pitchFamily="34" charset="0"/>
              </a:rPr>
              <a:t>Alte </a:t>
            </a:r>
            <a:r>
              <a:rPr lang="en-US" sz="2400" b="1" dirty="0" err="1">
                <a:solidFill>
                  <a:schemeClr val="accent1">
                    <a:lumMod val="50000"/>
                  </a:schemeClr>
                </a:solidFill>
                <a:latin typeface="Arial Black" panose="020B0A04020102020204" pitchFamily="34" charset="0"/>
              </a:rPr>
              <a:t>cheltuie</a:t>
            </a:r>
            <a:r>
              <a:rPr lang="ro-RO" sz="2400" b="1" dirty="0">
                <a:solidFill>
                  <a:schemeClr val="accent1">
                    <a:lumMod val="50000"/>
                  </a:schemeClr>
                </a:solidFill>
                <a:latin typeface="Arial Black" panose="020B0A04020102020204" pitchFamily="34" charset="0"/>
              </a:rPr>
              <a:t>l</a:t>
            </a:r>
            <a:r>
              <a:rPr lang="en-US" sz="2400" b="1" dirty="0" err="1">
                <a:solidFill>
                  <a:schemeClr val="accent1">
                    <a:lumMod val="50000"/>
                  </a:schemeClr>
                </a:solidFill>
                <a:latin typeface="Arial Black" panose="020B0A04020102020204" pitchFamily="34" charset="0"/>
              </a:rPr>
              <a:t>i</a:t>
            </a:r>
            <a:endParaRPr lang="en-US" sz="2400" b="1" dirty="0">
              <a:solidFill>
                <a:schemeClr val="accent1">
                  <a:lumMod val="50000"/>
                </a:schemeClr>
              </a:solidFill>
              <a:latin typeface="Arial Black" panose="020B0A04020102020204" pitchFamily="34" charset="0"/>
            </a:endParaRPr>
          </a:p>
        </p:txBody>
      </p:sp>
      <p:sp>
        <p:nvSpPr>
          <p:cNvPr id="4" name="TextBox 3"/>
          <p:cNvSpPr txBox="1"/>
          <p:nvPr/>
        </p:nvSpPr>
        <p:spPr>
          <a:xfrm>
            <a:off x="8046885" y="5214479"/>
            <a:ext cx="2249259" cy="954107"/>
          </a:xfrm>
          <a:prstGeom prst="rect">
            <a:avLst/>
          </a:prstGeom>
          <a:noFill/>
        </p:spPr>
        <p:txBody>
          <a:bodyPr wrap="square" lIns="91440" tIns="45720" rIns="91440" bIns="45720" anchor="t">
            <a:spAutoFit/>
          </a:bodyPr>
          <a:lstStyle/>
          <a:p>
            <a:pPr algn="ctr"/>
            <a:r>
              <a:rPr lang="en-US" sz="2800" dirty="0" smtClean="0">
                <a:solidFill>
                  <a:schemeClr val="accent1">
                    <a:lumMod val="50000"/>
                  </a:schemeClr>
                </a:solidFill>
                <a:latin typeface="Arial Black" panose="020B0A04020102020204"/>
              </a:rPr>
              <a:t>1160000</a:t>
            </a:r>
            <a:r>
              <a:rPr lang="ro-RO" sz="2800" dirty="0" smtClean="0">
                <a:solidFill>
                  <a:schemeClr val="accent1">
                    <a:lumMod val="50000"/>
                  </a:schemeClr>
                </a:solidFill>
                <a:latin typeface="Arial Black" panose="020B0A04020102020204" pitchFamily="34" charset="0"/>
              </a:rPr>
              <a:t> </a:t>
            </a:r>
            <a:r>
              <a:rPr lang="en-US" sz="2800" dirty="0" smtClean="0">
                <a:solidFill>
                  <a:schemeClr val="accent1">
                    <a:lumMod val="50000"/>
                  </a:schemeClr>
                </a:solidFill>
                <a:latin typeface="Arial Black" panose="020B0A04020102020204"/>
              </a:rPr>
              <a:t>l</a:t>
            </a:r>
            <a:r>
              <a:rPr lang="ro-RO" sz="2800" dirty="0">
                <a:solidFill>
                  <a:schemeClr val="accent1">
                    <a:lumMod val="50000"/>
                  </a:schemeClr>
                </a:solidFill>
                <a:latin typeface="Arial Black" panose="020B0A04020102020204"/>
              </a:rPr>
              <a:t>ei</a:t>
            </a:r>
            <a:endParaRPr lang="en-US" sz="2800" dirty="0">
              <a:solidFill>
                <a:schemeClr val="accent1">
                  <a:lumMod val="50000"/>
                </a:schemeClr>
              </a:solidFill>
              <a:latin typeface="Arial Black" panose="020B0A04020102020204"/>
            </a:endParaRPr>
          </a:p>
        </p:txBody>
      </p:sp>
      <p:cxnSp>
        <p:nvCxnSpPr>
          <p:cNvPr id="16" name="Straight Connector 10"/>
          <p:cNvCxnSpPr/>
          <p:nvPr/>
        </p:nvCxnSpPr>
        <p:spPr>
          <a:xfrm>
            <a:off x="9113202" y="2912679"/>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10"/>
          <p:cNvCxnSpPr/>
          <p:nvPr/>
        </p:nvCxnSpPr>
        <p:spPr>
          <a:xfrm>
            <a:off x="5926330" y="286048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flipV="1">
            <a:off x="5926330" y="2897233"/>
            <a:ext cx="8126" cy="1415"/>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10" name="TextBox 9"/>
          <p:cNvSpPr txBox="1"/>
          <p:nvPr/>
        </p:nvSpPr>
        <p:spPr>
          <a:xfrm>
            <a:off x="2905423" y="1935550"/>
            <a:ext cx="6400800" cy="707886"/>
          </a:xfrm>
          <a:prstGeom prst="rect">
            <a:avLst/>
          </a:prstGeom>
          <a:noFill/>
        </p:spPr>
        <p:txBody>
          <a:bodyPr wrap="square" lIns="91440" tIns="45720" rIns="91440" bIns="45720" anchor="t">
            <a:spAutoFit/>
          </a:bodyPr>
          <a:lstStyle/>
          <a:p>
            <a:pPr algn="ctr"/>
            <a:r>
              <a:rPr lang="en-US" sz="4000" dirty="0" smtClean="0">
                <a:solidFill>
                  <a:schemeClr val="accent1">
                    <a:lumMod val="50000"/>
                  </a:schemeClr>
                </a:solidFill>
                <a:latin typeface="Arial Black" panose="020B0A04020102020204" pitchFamily="34" charset="0"/>
              </a:rPr>
              <a:t>1962500</a:t>
            </a:r>
            <a:r>
              <a:rPr lang="ro-RO" sz="4000" dirty="0" smtClean="0">
                <a:solidFill>
                  <a:schemeClr val="accent1">
                    <a:lumMod val="50000"/>
                  </a:schemeClr>
                </a:solidFill>
                <a:latin typeface="Arial Black" panose="020B0A04020102020204" pitchFamily="34" charset="0"/>
              </a:rPr>
              <a:t> </a:t>
            </a:r>
            <a:r>
              <a:rPr lang="ro-RO" sz="4000" dirty="0">
                <a:solidFill>
                  <a:schemeClr val="accent1">
                    <a:lumMod val="50000"/>
                  </a:schemeClr>
                </a:solidFill>
                <a:latin typeface="Arial Black" panose="020B0A04020102020204"/>
              </a:rPr>
              <a:t>lei</a:t>
            </a:r>
            <a:endParaRPr lang="en-US" sz="4000" dirty="0">
              <a:solidFill>
                <a:schemeClr val="accent1">
                  <a:lumMod val="50000"/>
                </a:schemeClr>
              </a:solidFill>
              <a:latin typeface="Arial Black" panose="020B0A04020102020204"/>
            </a:endParaRPr>
          </a:p>
        </p:txBody>
      </p:sp>
      <p:cxnSp>
        <p:nvCxnSpPr>
          <p:cNvPr id="3" name="Straight Connector 2"/>
          <p:cNvCxnSpPr/>
          <p:nvPr/>
        </p:nvCxnSpPr>
        <p:spPr>
          <a:xfrm>
            <a:off x="6117336" y="2871216"/>
            <a:ext cx="6776" cy="758015"/>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379921" y="2906526"/>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725748" y="2862469"/>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365479" y="2862469"/>
            <a:ext cx="7360269"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989596" y="3766630"/>
            <a:ext cx="2465740" cy="584775"/>
          </a:xfrm>
          <a:prstGeom prst="rect">
            <a:avLst/>
          </a:prstGeom>
          <a:noFill/>
        </p:spPr>
        <p:txBody>
          <a:bodyPr wrap="none" rtlCol="0">
            <a:spAutoFit/>
          </a:bodyPr>
          <a:lstStyle/>
          <a:p>
            <a:r>
              <a:rPr lang="ro-RO" sz="3200" b="1" dirty="0">
                <a:solidFill>
                  <a:schemeClr val="accent1">
                    <a:lumMod val="50000"/>
                  </a:schemeClr>
                </a:solidFill>
                <a:latin typeface="Arial Black" panose="020B0A04020102020204" pitchFamily="34" charset="0"/>
              </a:rPr>
              <a:t>Biblioteca</a:t>
            </a:r>
            <a:endParaRPr lang="en-US" sz="3200" b="1" dirty="0">
              <a:solidFill>
                <a:schemeClr val="accent1">
                  <a:lumMod val="50000"/>
                </a:schemeClr>
              </a:solidFill>
              <a:latin typeface="Arial Black" panose="020B0A04020102020204" pitchFamily="34" charset="0"/>
            </a:endParaRPr>
          </a:p>
        </p:txBody>
      </p:sp>
      <p:sp>
        <p:nvSpPr>
          <p:cNvPr id="22" name="TextBox 21"/>
          <p:cNvSpPr txBox="1"/>
          <p:nvPr/>
        </p:nvSpPr>
        <p:spPr>
          <a:xfrm>
            <a:off x="8250616" y="3766630"/>
            <a:ext cx="2951922" cy="1077218"/>
          </a:xfrm>
          <a:prstGeom prst="rect">
            <a:avLst/>
          </a:prstGeom>
          <a:noFill/>
        </p:spPr>
        <p:txBody>
          <a:bodyPr wrap="square" rtlCol="0">
            <a:spAutoFit/>
          </a:bodyPr>
          <a:lstStyle/>
          <a:p>
            <a:pPr algn="ctr"/>
            <a:r>
              <a:rPr lang="ro-RO" sz="3200" b="1" dirty="0" smtClean="0">
                <a:solidFill>
                  <a:schemeClr val="accent1">
                    <a:lumMod val="50000"/>
                  </a:schemeClr>
                </a:solidFill>
                <a:latin typeface="Arial Black" panose="020B0A04020102020204" pitchFamily="34" charset="0"/>
              </a:rPr>
              <a:t>Sport și tineret</a:t>
            </a:r>
            <a:endParaRPr lang="en-US" sz="3200" b="1" dirty="0">
              <a:solidFill>
                <a:schemeClr val="accent1">
                  <a:lumMod val="50000"/>
                </a:schemeClr>
              </a:solidFill>
              <a:latin typeface="Arial Black" panose="020B0A04020102020204" pitchFamily="34" charset="0"/>
            </a:endParaRPr>
          </a:p>
        </p:txBody>
      </p:sp>
      <p:sp>
        <p:nvSpPr>
          <p:cNvPr id="23" name="TextBox 22"/>
          <p:cNvSpPr txBox="1"/>
          <p:nvPr/>
        </p:nvSpPr>
        <p:spPr>
          <a:xfrm>
            <a:off x="4691622" y="3766215"/>
            <a:ext cx="2951922" cy="1077218"/>
          </a:xfrm>
          <a:prstGeom prst="rect">
            <a:avLst/>
          </a:prstGeom>
          <a:noFill/>
        </p:spPr>
        <p:txBody>
          <a:bodyPr wrap="square" rtlCol="0">
            <a:spAutoFit/>
          </a:bodyPr>
          <a:lstStyle/>
          <a:p>
            <a:pPr algn="ctr"/>
            <a:r>
              <a:rPr lang="ro-RO" sz="3200" b="1" dirty="0">
                <a:solidFill>
                  <a:schemeClr val="accent1">
                    <a:lumMod val="50000"/>
                  </a:schemeClr>
                </a:solidFill>
                <a:latin typeface="Arial Black" panose="020B0A04020102020204" pitchFamily="34" charset="0"/>
              </a:rPr>
              <a:t>Casa de cultură</a:t>
            </a:r>
            <a:endParaRPr lang="en-US" sz="3200" b="1" dirty="0">
              <a:solidFill>
                <a:schemeClr val="accent1">
                  <a:lumMod val="50000"/>
                </a:schemeClr>
              </a:solidFill>
              <a:latin typeface="Arial Black" panose="020B0A04020102020204" pitchFamily="34" charset="0"/>
            </a:endParaRPr>
          </a:p>
        </p:txBody>
      </p:sp>
      <p:sp>
        <p:nvSpPr>
          <p:cNvPr id="30" name="TextBox 29"/>
          <p:cNvSpPr txBox="1"/>
          <p:nvPr/>
        </p:nvSpPr>
        <p:spPr>
          <a:xfrm>
            <a:off x="635825" y="4950496"/>
            <a:ext cx="3424080" cy="584775"/>
          </a:xfrm>
          <a:prstGeom prst="rect">
            <a:avLst/>
          </a:prstGeom>
          <a:noFill/>
        </p:spPr>
        <p:txBody>
          <a:bodyPr wrap="square">
            <a:spAutoFit/>
          </a:bodyPr>
          <a:lstStyle/>
          <a:p>
            <a:pPr algn="ctr"/>
            <a:r>
              <a:rPr lang="en-US" sz="3200" dirty="0" smtClean="0">
                <a:solidFill>
                  <a:schemeClr val="accent1">
                    <a:lumMod val="50000"/>
                  </a:schemeClr>
                </a:solidFill>
                <a:latin typeface="Arial Black" panose="020B0A04020102020204" pitchFamily="34" charset="0"/>
              </a:rPr>
              <a:t>300000 </a:t>
            </a:r>
            <a:r>
              <a:rPr lang="ro-RO" sz="3200" dirty="0" smtClean="0">
                <a:solidFill>
                  <a:schemeClr val="accent1">
                    <a:lumMod val="50000"/>
                  </a:schemeClr>
                </a:solidFill>
                <a:latin typeface="Arial Black" panose="020B0A04020102020204" pitchFamily="34" charset="0"/>
              </a:rPr>
              <a:t>lei</a:t>
            </a:r>
            <a:endParaRPr lang="en-US" sz="3200" dirty="0">
              <a:solidFill>
                <a:schemeClr val="accent1">
                  <a:lumMod val="50000"/>
                </a:schemeClr>
              </a:solidFill>
              <a:latin typeface="Arial Black" panose="020B0A04020102020204" pitchFamily="34" charset="0"/>
            </a:endParaRPr>
          </a:p>
        </p:txBody>
      </p:sp>
      <p:sp>
        <p:nvSpPr>
          <p:cNvPr id="31" name="TextBox 30"/>
          <p:cNvSpPr txBox="1"/>
          <p:nvPr/>
        </p:nvSpPr>
        <p:spPr>
          <a:xfrm>
            <a:off x="4412805" y="4885525"/>
            <a:ext cx="3424080" cy="707886"/>
          </a:xfrm>
          <a:prstGeom prst="rect">
            <a:avLst/>
          </a:prstGeom>
          <a:noFill/>
        </p:spPr>
        <p:txBody>
          <a:bodyPr wrap="square">
            <a:spAutoFit/>
          </a:bodyPr>
          <a:lstStyle/>
          <a:p>
            <a:pPr algn="ctr"/>
            <a:r>
              <a:rPr lang="en-US" sz="3200" dirty="0" smtClean="0">
                <a:solidFill>
                  <a:schemeClr val="accent1">
                    <a:lumMod val="50000"/>
                  </a:schemeClr>
                </a:solidFill>
                <a:latin typeface="Arial Black" panose="020B0A04020102020204" pitchFamily="34" charset="0"/>
              </a:rPr>
              <a:t>1912500</a:t>
            </a:r>
            <a:r>
              <a:rPr lang="ro-RO" sz="4000" dirty="0" smtClean="0">
                <a:solidFill>
                  <a:schemeClr val="accent1">
                    <a:lumMod val="50000"/>
                  </a:schemeClr>
                </a:solidFill>
                <a:latin typeface="Arial Black" panose="020B0A04020102020204" pitchFamily="34" charset="0"/>
              </a:rPr>
              <a:t> </a:t>
            </a:r>
            <a:r>
              <a:rPr lang="ro-RO" sz="3200" dirty="0" smtClean="0">
                <a:solidFill>
                  <a:schemeClr val="accent1">
                    <a:lumMod val="50000"/>
                  </a:schemeClr>
                </a:solidFill>
                <a:latin typeface="Arial Black" panose="020B0A04020102020204" pitchFamily="34" charset="0"/>
              </a:rPr>
              <a:t>lei</a:t>
            </a:r>
            <a:endParaRPr lang="en-US" sz="3200" dirty="0">
              <a:solidFill>
                <a:schemeClr val="accent1">
                  <a:lumMod val="50000"/>
                </a:schemeClr>
              </a:solidFill>
              <a:latin typeface="Arial Black" panose="020B0A04020102020204" pitchFamily="34" charset="0"/>
            </a:endParaRPr>
          </a:p>
        </p:txBody>
      </p:sp>
      <p:sp>
        <p:nvSpPr>
          <p:cNvPr id="32" name="TextBox 31"/>
          <p:cNvSpPr txBox="1"/>
          <p:nvPr/>
        </p:nvSpPr>
        <p:spPr>
          <a:xfrm>
            <a:off x="8052959" y="4967822"/>
            <a:ext cx="3424080" cy="584775"/>
          </a:xfrm>
          <a:prstGeom prst="rect">
            <a:avLst/>
          </a:prstGeom>
          <a:noFill/>
        </p:spPr>
        <p:txBody>
          <a:bodyPr wrap="square">
            <a:spAutoFit/>
          </a:bodyPr>
          <a:lstStyle/>
          <a:p>
            <a:pPr algn="ctr"/>
            <a:r>
              <a:rPr lang="ro-RO" sz="3200" dirty="0" smtClean="0">
                <a:solidFill>
                  <a:schemeClr val="accent1">
                    <a:lumMod val="50000"/>
                  </a:schemeClr>
                </a:solidFill>
                <a:latin typeface="Arial Black" panose="020B0A04020102020204" pitchFamily="34" charset="0"/>
              </a:rPr>
              <a:t>200</a:t>
            </a:r>
            <a:r>
              <a:rPr lang="en-US" sz="3200" dirty="0" smtClean="0">
                <a:solidFill>
                  <a:schemeClr val="accent1">
                    <a:lumMod val="50000"/>
                  </a:schemeClr>
                </a:solidFill>
                <a:latin typeface="Arial Black" panose="020B0A04020102020204" pitchFamily="34" charset="0"/>
              </a:rPr>
              <a:t>00 </a:t>
            </a:r>
            <a:r>
              <a:rPr lang="ro-RO" sz="3200" dirty="0" smtClean="0">
                <a:solidFill>
                  <a:schemeClr val="accent1">
                    <a:lumMod val="50000"/>
                  </a:schemeClr>
                </a:solidFill>
                <a:latin typeface="Arial Black" panose="020B0A04020102020204" pitchFamily="34" charset="0"/>
              </a:rPr>
              <a:t>lei</a:t>
            </a:r>
            <a:endParaRPr lang="en-US" sz="3200" dirty="0">
              <a:solidFill>
                <a:schemeClr val="accent1">
                  <a:lumMod val="50000"/>
                </a:schemeClr>
              </a:solidFill>
              <a:latin typeface="Arial Black" panose="020B0A04020102020204" pitchFamily="34" charset="0"/>
            </a:endParaRPr>
          </a:p>
        </p:txBody>
      </p:sp>
      <p:sp>
        <p:nvSpPr>
          <p:cNvPr id="20" name="TextBox 19"/>
          <p:cNvSpPr txBox="1"/>
          <p:nvPr/>
        </p:nvSpPr>
        <p:spPr>
          <a:xfrm>
            <a:off x="209550" y="1128405"/>
            <a:ext cx="11829122" cy="707886"/>
          </a:xfrm>
          <a:prstGeom prst="rect">
            <a:avLst/>
          </a:prstGeom>
          <a:noFill/>
        </p:spPr>
        <p:txBody>
          <a:bodyPr wrap="square" rtlCol="0">
            <a:spAutoFit/>
          </a:bodyPr>
          <a:lstStyle/>
          <a:p>
            <a:pPr algn="ctr"/>
            <a:r>
              <a:rPr lang="ro-RO" sz="4000" b="1" dirty="0">
                <a:solidFill>
                  <a:schemeClr val="accent2"/>
                </a:solidFill>
              </a:rPr>
              <a:t>Instituții de cultură, bibliotecă, muzeul</a:t>
            </a:r>
            <a:endParaRPr lang="en-US" sz="4000" b="1" dirty="0">
              <a:solidFill>
                <a:schemeClr val="accent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panose="020B0A04020102020204" pitchFamily="34" charset="0"/>
              </a:rPr>
              <a:t>Cum cheltuim banii?</a:t>
            </a:r>
            <a:endParaRPr lang="en-US" dirty="0">
              <a:solidFill>
                <a:schemeClr val="bg1"/>
              </a:solidFill>
              <a:latin typeface="Arial Black" panose="020B0A04020102020204" pitchFamily="34" charset="0"/>
            </a:endParaRPr>
          </a:p>
        </p:txBody>
      </p:sp>
      <p:sp>
        <p:nvSpPr>
          <p:cNvPr id="9" name="TextBox 8"/>
          <p:cNvSpPr txBox="1"/>
          <p:nvPr/>
        </p:nvSpPr>
        <p:spPr>
          <a:xfrm>
            <a:off x="209550" y="1128405"/>
            <a:ext cx="11829122" cy="707886"/>
          </a:xfrm>
          <a:prstGeom prst="rect">
            <a:avLst/>
          </a:prstGeom>
          <a:noFill/>
        </p:spPr>
        <p:txBody>
          <a:bodyPr wrap="square" lIns="91440" tIns="45720" rIns="91440" bIns="45720" rtlCol="0" anchor="t">
            <a:spAutoFit/>
          </a:bodyPr>
          <a:lstStyle/>
          <a:p>
            <a:pPr algn="ctr"/>
            <a:r>
              <a:rPr lang="ro-RO" sz="4000" b="1" dirty="0">
                <a:solidFill>
                  <a:schemeClr val="accent2"/>
                </a:solidFill>
                <a:latin typeface="Arial Black" pitchFamily="34" charset="0"/>
                <a:cs typeface="Arial" pitchFamily="34" charset="0"/>
              </a:rPr>
              <a:t>Biblioteca</a:t>
            </a:r>
            <a:endParaRPr lang="ro-RO" sz="4000" dirty="0">
              <a:latin typeface="Arial Black" pitchFamily="34" charset="0"/>
              <a:cs typeface="Arial" pitchFamily="34" charset="0"/>
            </a:endParaRPr>
          </a:p>
        </p:txBody>
      </p:sp>
      <p:sp>
        <p:nvSpPr>
          <p:cNvPr id="10" name="TextBox 9"/>
          <p:cNvSpPr txBox="1"/>
          <p:nvPr/>
        </p:nvSpPr>
        <p:spPr>
          <a:xfrm>
            <a:off x="2877991" y="1917262"/>
            <a:ext cx="6400800"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panose="020B0A04020102020204"/>
              </a:rPr>
              <a:t>300000 </a:t>
            </a:r>
            <a:r>
              <a:rPr lang="ro-RO" sz="4000" dirty="0">
                <a:solidFill>
                  <a:schemeClr val="accent1">
                    <a:lumMod val="50000"/>
                  </a:schemeClr>
                </a:solidFill>
                <a:latin typeface="Arial Black" panose="020B0A04020102020204"/>
              </a:rPr>
              <a:t>lei</a:t>
            </a:r>
            <a:endParaRPr lang="en-US" sz="4000" dirty="0">
              <a:solidFill>
                <a:schemeClr val="accent1">
                  <a:lumMod val="50000"/>
                </a:schemeClr>
              </a:solidFill>
              <a:latin typeface="Arial Black" panose="020B0A04020102020204"/>
            </a:endParaRPr>
          </a:p>
        </p:txBody>
      </p:sp>
      <p:sp>
        <p:nvSpPr>
          <p:cNvPr id="21" name="TextBox 20"/>
          <p:cNvSpPr txBox="1"/>
          <p:nvPr/>
        </p:nvSpPr>
        <p:spPr>
          <a:xfrm>
            <a:off x="9412357" y="1391211"/>
            <a:ext cx="2570093" cy="584775"/>
          </a:xfrm>
          <a:prstGeom prst="rect">
            <a:avLst/>
          </a:prstGeom>
          <a:noFill/>
        </p:spPr>
        <p:txBody>
          <a:bodyPr wrap="square" rtlCol="0">
            <a:spAutoFit/>
          </a:bodyPr>
          <a:lstStyle/>
          <a:p>
            <a:r>
              <a:rPr lang="en-US" sz="3200" b="1">
                <a:solidFill>
                  <a:schemeClr val="bg1"/>
                </a:solidFill>
              </a:rPr>
              <a:t>xxx</a:t>
            </a:r>
            <a:r>
              <a:rPr lang="ro-RO" sz="3200" b="1">
                <a:solidFill>
                  <a:schemeClr val="bg1"/>
                </a:solidFill>
              </a:rPr>
              <a:t> lei/ copil</a:t>
            </a:r>
            <a:endParaRPr lang="en-US" sz="3200" b="1">
              <a:solidFill>
                <a:schemeClr val="bg1"/>
              </a:solidFill>
            </a:endParaRPr>
          </a:p>
        </p:txBody>
      </p:sp>
      <p:cxnSp>
        <p:nvCxnSpPr>
          <p:cNvPr id="12" name="Straight Connector 2"/>
          <p:cNvCxnSpPr/>
          <p:nvPr/>
        </p:nvCxnSpPr>
        <p:spPr>
          <a:xfrm>
            <a:off x="5907024" y="2852928"/>
            <a:ext cx="6776" cy="7201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10"/>
          <p:cNvCxnSpPr/>
          <p:nvPr/>
        </p:nvCxnSpPr>
        <p:spPr>
          <a:xfrm>
            <a:off x="2379921" y="2850379"/>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11"/>
          <p:cNvCxnSpPr/>
          <p:nvPr/>
        </p:nvCxnSpPr>
        <p:spPr>
          <a:xfrm>
            <a:off x="9310967" y="2806322"/>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12"/>
          <p:cNvCxnSpPr/>
          <p:nvPr/>
        </p:nvCxnSpPr>
        <p:spPr>
          <a:xfrm flipV="1">
            <a:off x="2365479" y="2806322"/>
            <a:ext cx="6959032"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4" name="TextBox 16"/>
          <p:cNvSpPr txBox="1"/>
          <p:nvPr/>
        </p:nvSpPr>
        <p:spPr>
          <a:xfrm>
            <a:off x="1478880" y="3710483"/>
            <a:ext cx="1800493" cy="646331"/>
          </a:xfrm>
          <a:prstGeom prst="rect">
            <a:avLst/>
          </a:prstGeom>
          <a:noFill/>
        </p:spPr>
        <p:txBody>
          <a:bodyPr wrap="none" rtlCol="0">
            <a:spAutoFit/>
          </a:bodyPr>
          <a:lstStyle/>
          <a:p>
            <a:r>
              <a:rPr lang="ro-RO" sz="3600" b="1" dirty="0">
                <a:solidFill>
                  <a:schemeClr val="accent1">
                    <a:lumMod val="50000"/>
                  </a:schemeClr>
                </a:solidFill>
                <a:latin typeface="Arial Black" panose="020B0A04020102020204" pitchFamily="34" charset="0"/>
              </a:rPr>
              <a:t>Salarii</a:t>
            </a:r>
            <a:endParaRPr lang="en-US" sz="3600" b="1" dirty="0">
              <a:solidFill>
                <a:schemeClr val="accent1">
                  <a:lumMod val="50000"/>
                </a:schemeClr>
              </a:solidFill>
              <a:latin typeface="Arial Black" panose="020B0A04020102020204" pitchFamily="34" charset="0"/>
            </a:endParaRPr>
          </a:p>
        </p:txBody>
      </p:sp>
      <p:sp>
        <p:nvSpPr>
          <p:cNvPr id="36" name="TextBox 21"/>
          <p:cNvSpPr txBox="1"/>
          <p:nvPr/>
        </p:nvSpPr>
        <p:spPr>
          <a:xfrm>
            <a:off x="7803229" y="3646475"/>
            <a:ext cx="2951922" cy="1200329"/>
          </a:xfrm>
          <a:prstGeom prst="rect">
            <a:avLst/>
          </a:prstGeom>
          <a:noFill/>
        </p:spPr>
        <p:txBody>
          <a:bodyPr wrap="square" rtlCol="0">
            <a:spAutoFit/>
          </a:bodyPr>
          <a:lstStyle/>
          <a:p>
            <a:pPr algn="ctr"/>
            <a:r>
              <a:rPr lang="ro-RO" sz="3600" b="1" dirty="0">
                <a:solidFill>
                  <a:schemeClr val="accent1">
                    <a:lumMod val="50000"/>
                  </a:schemeClr>
                </a:solidFill>
                <a:latin typeface="Arial Black" panose="020B0A04020102020204" pitchFamily="34" charset="0"/>
              </a:rPr>
              <a:t>Alte</a:t>
            </a:r>
          </a:p>
          <a:p>
            <a:pPr algn="ctr"/>
            <a:r>
              <a:rPr lang="ro-RO" sz="3600" b="1" dirty="0">
                <a:solidFill>
                  <a:schemeClr val="accent1">
                    <a:lumMod val="50000"/>
                  </a:schemeClr>
                </a:solidFill>
                <a:latin typeface="Arial Black" panose="020B0A04020102020204" pitchFamily="34" charset="0"/>
              </a:rPr>
              <a:t>cheltuieli</a:t>
            </a:r>
            <a:endParaRPr lang="en-US" sz="3600" b="1" dirty="0">
              <a:solidFill>
                <a:schemeClr val="accent1">
                  <a:lumMod val="50000"/>
                </a:schemeClr>
              </a:solidFill>
              <a:latin typeface="Arial Black" panose="020B0A04020102020204" pitchFamily="34" charset="0"/>
            </a:endParaRPr>
          </a:p>
        </p:txBody>
      </p:sp>
      <p:sp>
        <p:nvSpPr>
          <p:cNvPr id="38" name="TextBox 22"/>
          <p:cNvSpPr txBox="1"/>
          <p:nvPr/>
        </p:nvSpPr>
        <p:spPr>
          <a:xfrm>
            <a:off x="4422917" y="3710483"/>
            <a:ext cx="2951922" cy="1200329"/>
          </a:xfrm>
          <a:prstGeom prst="rect">
            <a:avLst/>
          </a:prstGeom>
          <a:noFill/>
        </p:spPr>
        <p:txBody>
          <a:bodyPr wrap="square" rtlCol="0">
            <a:spAutoFit/>
          </a:bodyPr>
          <a:lstStyle/>
          <a:p>
            <a:pPr algn="ctr"/>
            <a:r>
              <a:rPr lang="ro-RO" sz="3600" b="1" dirty="0">
                <a:solidFill>
                  <a:schemeClr val="accent1">
                    <a:lumMod val="50000"/>
                  </a:schemeClr>
                </a:solidFill>
                <a:latin typeface="Arial Black" panose="020B0A04020102020204" pitchFamily="34" charset="0"/>
              </a:rPr>
              <a:t>Servicii </a:t>
            </a:r>
          </a:p>
          <a:p>
            <a:pPr algn="ctr"/>
            <a:r>
              <a:rPr lang="ro-RO" sz="3600" b="1" dirty="0">
                <a:solidFill>
                  <a:schemeClr val="accent1">
                    <a:lumMod val="50000"/>
                  </a:schemeClr>
                </a:solidFill>
                <a:latin typeface="Arial Black" panose="020B0A04020102020204" pitchFamily="34" charset="0"/>
              </a:rPr>
              <a:t>comunale</a:t>
            </a:r>
            <a:endParaRPr lang="en-US" sz="3600" b="1" dirty="0">
              <a:solidFill>
                <a:schemeClr val="accent1">
                  <a:lumMod val="50000"/>
                </a:schemeClr>
              </a:solidFill>
              <a:latin typeface="Arial Black" panose="020B0A04020102020204" pitchFamily="34" charset="0"/>
            </a:endParaRPr>
          </a:p>
        </p:txBody>
      </p:sp>
      <p:sp>
        <p:nvSpPr>
          <p:cNvPr id="40" name="TextBox 29"/>
          <p:cNvSpPr txBox="1"/>
          <p:nvPr/>
        </p:nvSpPr>
        <p:spPr>
          <a:xfrm>
            <a:off x="475244" y="5077229"/>
            <a:ext cx="3424080" cy="646331"/>
          </a:xfrm>
          <a:prstGeom prst="rect">
            <a:avLst/>
          </a:prstGeom>
          <a:noFill/>
        </p:spPr>
        <p:txBody>
          <a:bodyPr wrap="square">
            <a:spAutoFit/>
          </a:bodyPr>
          <a:lstStyle/>
          <a:p>
            <a:pPr algn="ctr"/>
            <a:r>
              <a:rPr lang="ro-RO" sz="3600" dirty="0" smtClean="0">
                <a:solidFill>
                  <a:schemeClr val="accent1">
                    <a:lumMod val="50000"/>
                  </a:schemeClr>
                </a:solidFill>
                <a:latin typeface="Arial Black" panose="020B0A04020102020204" pitchFamily="34" charset="0"/>
              </a:rPr>
              <a:t>262200 lei</a:t>
            </a:r>
            <a:endParaRPr lang="en-US" sz="3600" dirty="0">
              <a:solidFill>
                <a:schemeClr val="accent1">
                  <a:lumMod val="50000"/>
                </a:schemeClr>
              </a:solidFill>
              <a:latin typeface="Arial Black" panose="020B0A04020102020204" pitchFamily="34" charset="0"/>
            </a:endParaRPr>
          </a:p>
        </p:txBody>
      </p:sp>
      <p:sp>
        <p:nvSpPr>
          <p:cNvPr id="42" name="TextBox 30"/>
          <p:cNvSpPr txBox="1"/>
          <p:nvPr/>
        </p:nvSpPr>
        <p:spPr>
          <a:xfrm>
            <a:off x="4152923" y="5077229"/>
            <a:ext cx="3424080" cy="707886"/>
          </a:xfrm>
          <a:prstGeom prst="rect">
            <a:avLst/>
          </a:prstGeom>
          <a:noFill/>
        </p:spPr>
        <p:txBody>
          <a:bodyPr wrap="square">
            <a:spAutoFit/>
          </a:bodyPr>
          <a:lstStyle/>
          <a:p>
            <a:pPr algn="ctr"/>
            <a:r>
              <a:rPr lang="ro-RO" sz="3600" dirty="0" smtClean="0">
                <a:solidFill>
                  <a:schemeClr val="accent1">
                    <a:lumMod val="50000"/>
                  </a:schemeClr>
                </a:solidFill>
                <a:latin typeface="Arial Black" panose="020B0A04020102020204" pitchFamily="34" charset="0"/>
              </a:rPr>
              <a:t>3700</a:t>
            </a:r>
            <a:r>
              <a:rPr lang="en-US" sz="3600" dirty="0" smtClean="0">
                <a:solidFill>
                  <a:schemeClr val="accent1">
                    <a:lumMod val="50000"/>
                  </a:schemeClr>
                </a:solidFill>
                <a:latin typeface="Arial Black" panose="020B0A04020102020204" pitchFamily="34" charset="0"/>
              </a:rPr>
              <a:t> </a:t>
            </a:r>
            <a:r>
              <a:rPr lang="ro-RO" sz="4000" dirty="0" smtClean="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44" name="TextBox 31"/>
          <p:cNvSpPr txBox="1"/>
          <p:nvPr/>
        </p:nvSpPr>
        <p:spPr>
          <a:xfrm>
            <a:off x="7741595" y="5058941"/>
            <a:ext cx="3424080" cy="646331"/>
          </a:xfrm>
          <a:prstGeom prst="rect">
            <a:avLst/>
          </a:prstGeom>
          <a:noFill/>
        </p:spPr>
        <p:txBody>
          <a:bodyPr wrap="square">
            <a:spAutoFit/>
          </a:bodyPr>
          <a:lstStyle/>
          <a:p>
            <a:pPr algn="ctr"/>
            <a:r>
              <a:rPr lang="en-US" sz="3600" dirty="0" smtClean="0">
                <a:solidFill>
                  <a:schemeClr val="accent1">
                    <a:lumMod val="50000"/>
                  </a:schemeClr>
                </a:solidFill>
                <a:latin typeface="Arial Black" panose="020B0A04020102020204" pitchFamily="34" charset="0"/>
              </a:rPr>
              <a:t>34100 </a:t>
            </a:r>
            <a:r>
              <a:rPr lang="ro-RO" sz="3600" dirty="0" smtClean="0">
                <a:solidFill>
                  <a:schemeClr val="accent1">
                    <a:lumMod val="50000"/>
                  </a:schemeClr>
                </a:solidFill>
                <a:latin typeface="Arial Black" panose="020B0A04020102020204" pitchFamily="34" charset="0"/>
              </a:rPr>
              <a:t>lei</a:t>
            </a:r>
            <a:endParaRPr lang="en-US" sz="3600" dirty="0">
              <a:solidFill>
                <a:schemeClr val="accent1">
                  <a:lumMod val="50000"/>
                </a:schemeClr>
              </a:solidFill>
              <a:latin typeface="Arial Black" panose="020B0A04020102020204" pitchFamily="34" charset="0"/>
            </a:endParaRPr>
          </a:p>
        </p:txBody>
      </p:sp>
      <p:sp>
        <p:nvSpPr>
          <p:cNvPr id="3" name="Speech Bubble: Rectangle 2"/>
          <p:cNvSpPr/>
          <p:nvPr/>
        </p:nvSpPr>
        <p:spPr>
          <a:xfrm>
            <a:off x="209550" y="1773851"/>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 name="TextBox 1"/>
          <p:cNvSpPr txBox="1"/>
          <p:nvPr/>
        </p:nvSpPr>
        <p:spPr>
          <a:xfrm>
            <a:off x="448745" y="1980903"/>
            <a:ext cx="2146853" cy="584775"/>
          </a:xfrm>
          <a:prstGeom prst="rect">
            <a:avLst/>
          </a:prstGeom>
          <a:noFill/>
        </p:spPr>
        <p:txBody>
          <a:bodyPr wrap="square" rtlCol="0">
            <a:spAutoFit/>
          </a:bodyPr>
          <a:lstStyle/>
          <a:p>
            <a:r>
              <a:rPr lang="ro-RO" sz="3200" b="1" dirty="0" smtClean="0">
                <a:solidFill>
                  <a:schemeClr val="bg1"/>
                </a:solidFill>
              </a:rPr>
              <a:t>2 </a:t>
            </a:r>
            <a:r>
              <a:rPr lang="ro-RO" sz="3200" b="1" dirty="0">
                <a:solidFill>
                  <a:schemeClr val="bg1"/>
                </a:solidFill>
              </a:rPr>
              <a:t>Angajați</a:t>
            </a:r>
            <a:endParaRPr lang="en-US" sz="3200" b="1"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p:cNvSpPr txBox="1"/>
          <p:nvPr/>
        </p:nvSpPr>
        <p:spPr>
          <a:xfrm>
            <a:off x="209550" y="1128405"/>
            <a:ext cx="11829122" cy="707886"/>
          </a:xfrm>
          <a:prstGeom prst="rect">
            <a:avLst/>
          </a:prstGeom>
          <a:noFill/>
        </p:spPr>
        <p:txBody>
          <a:bodyPr wrap="square" lIns="91440" tIns="45720" rIns="91440" bIns="45720" rtlCol="0" anchor="t">
            <a:spAutoFit/>
          </a:bodyPr>
          <a:lstStyle/>
          <a:p>
            <a:pPr algn="ctr"/>
            <a:r>
              <a:rPr lang="ro-RO" sz="4000" b="1" dirty="0">
                <a:solidFill>
                  <a:schemeClr val="accent2"/>
                </a:solidFill>
                <a:latin typeface="Arial Black" pitchFamily="34" charset="0"/>
              </a:rPr>
              <a:t>Casa de cultură</a:t>
            </a:r>
            <a:endParaRPr lang="ro-RO" sz="4000" dirty="0">
              <a:solidFill>
                <a:schemeClr val="accent2"/>
              </a:solidFill>
              <a:latin typeface="Arial Black" pitchFamily="34" charset="0"/>
            </a:endParaRPr>
          </a:p>
        </p:txBody>
      </p:sp>
      <p:sp>
        <p:nvSpPr>
          <p:cNvPr id="10" name="TextBox 9"/>
          <p:cNvSpPr txBox="1"/>
          <p:nvPr/>
        </p:nvSpPr>
        <p:spPr>
          <a:xfrm>
            <a:off x="2960287" y="1962982"/>
            <a:ext cx="6400800" cy="707886"/>
          </a:xfrm>
          <a:prstGeom prst="rect">
            <a:avLst/>
          </a:prstGeom>
          <a:noFill/>
        </p:spPr>
        <p:txBody>
          <a:bodyPr wrap="square" lIns="91440" tIns="45720" rIns="91440" bIns="45720" anchor="t">
            <a:spAutoFit/>
          </a:bodyPr>
          <a:lstStyle/>
          <a:p>
            <a:pPr algn="ctr"/>
            <a:r>
              <a:rPr lang="en-US" sz="4000" dirty="0" smtClean="0">
                <a:solidFill>
                  <a:schemeClr val="accent1">
                    <a:lumMod val="50000"/>
                  </a:schemeClr>
                </a:solidFill>
                <a:latin typeface="Arial Black" panose="020B0A04020102020204"/>
              </a:rPr>
              <a:t>1642500</a:t>
            </a:r>
            <a:r>
              <a:rPr lang="ro-RO" sz="4000" dirty="0" smtClean="0">
                <a:solidFill>
                  <a:schemeClr val="accent1">
                    <a:lumMod val="50000"/>
                  </a:schemeClr>
                </a:solidFill>
                <a:latin typeface="Arial Black" panose="020B0A04020102020204"/>
              </a:rPr>
              <a:t> </a:t>
            </a:r>
            <a:r>
              <a:rPr lang="ro-RO" sz="4000" dirty="0">
                <a:solidFill>
                  <a:schemeClr val="accent1">
                    <a:lumMod val="50000"/>
                  </a:schemeClr>
                </a:solidFill>
                <a:latin typeface="Arial Black" panose="020B0A04020102020204"/>
              </a:rPr>
              <a:t>lei</a:t>
            </a:r>
            <a:endParaRPr lang="en-US" sz="4000" dirty="0">
              <a:solidFill>
                <a:schemeClr val="accent1">
                  <a:lumMod val="50000"/>
                </a:schemeClr>
              </a:solidFill>
              <a:latin typeface="Arial Black" panose="020B0A04020102020204"/>
            </a:endParaRPr>
          </a:p>
        </p:txBody>
      </p:sp>
      <p:sp>
        <p:nvSpPr>
          <p:cNvPr id="21" name="TextBox 20"/>
          <p:cNvSpPr txBox="1"/>
          <p:nvPr/>
        </p:nvSpPr>
        <p:spPr>
          <a:xfrm>
            <a:off x="9412357" y="1391211"/>
            <a:ext cx="2570093" cy="584775"/>
          </a:xfrm>
          <a:prstGeom prst="rect">
            <a:avLst/>
          </a:prstGeom>
          <a:noFill/>
        </p:spPr>
        <p:txBody>
          <a:bodyPr wrap="square" rtlCol="0">
            <a:spAutoFit/>
          </a:bodyPr>
          <a:lstStyle/>
          <a:p>
            <a:r>
              <a:rPr lang="en-US" sz="3200" b="1">
                <a:solidFill>
                  <a:schemeClr val="bg1"/>
                </a:solidFill>
              </a:rPr>
              <a:t>xxx</a:t>
            </a:r>
            <a:r>
              <a:rPr lang="ro-RO" sz="3200" b="1">
                <a:solidFill>
                  <a:schemeClr val="bg1"/>
                </a:solidFill>
              </a:rPr>
              <a:t> lei/ copil</a:t>
            </a:r>
            <a:endParaRPr lang="en-US" sz="3200" b="1">
              <a:solidFill>
                <a:schemeClr val="bg1"/>
              </a:solidFill>
            </a:endParaRPr>
          </a:p>
        </p:txBody>
      </p:sp>
      <p:cxnSp>
        <p:nvCxnSpPr>
          <p:cNvPr id="12" name="Straight Connector 2"/>
          <p:cNvCxnSpPr/>
          <p:nvPr/>
        </p:nvCxnSpPr>
        <p:spPr>
          <a:xfrm flipH="1">
            <a:off x="5986952" y="2807208"/>
            <a:ext cx="2368" cy="906404"/>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0"/>
          <p:cNvCxnSpPr/>
          <p:nvPr/>
        </p:nvCxnSpPr>
        <p:spPr>
          <a:xfrm>
            <a:off x="2379921" y="2826316"/>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11"/>
          <p:cNvCxnSpPr/>
          <p:nvPr/>
        </p:nvCxnSpPr>
        <p:spPr>
          <a:xfrm>
            <a:off x="9310967" y="2782258"/>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12"/>
          <p:cNvCxnSpPr/>
          <p:nvPr/>
        </p:nvCxnSpPr>
        <p:spPr>
          <a:xfrm flipV="1">
            <a:off x="2365479" y="2782258"/>
            <a:ext cx="6959032"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9" name="TextBox 16"/>
          <p:cNvSpPr txBox="1"/>
          <p:nvPr/>
        </p:nvSpPr>
        <p:spPr>
          <a:xfrm>
            <a:off x="1478880" y="3686419"/>
            <a:ext cx="1800493" cy="646331"/>
          </a:xfrm>
          <a:prstGeom prst="rect">
            <a:avLst/>
          </a:prstGeom>
          <a:noFill/>
        </p:spPr>
        <p:txBody>
          <a:bodyPr wrap="none" rtlCol="0">
            <a:spAutoFit/>
          </a:bodyPr>
          <a:lstStyle/>
          <a:p>
            <a:r>
              <a:rPr lang="ro-RO" sz="3600" b="1" dirty="0">
                <a:solidFill>
                  <a:schemeClr val="accent1">
                    <a:lumMod val="50000"/>
                  </a:schemeClr>
                </a:solidFill>
                <a:latin typeface="Arial Black" panose="020B0A04020102020204" pitchFamily="34" charset="0"/>
              </a:rPr>
              <a:t>Salarii</a:t>
            </a:r>
            <a:endParaRPr lang="en-US" sz="3600" b="1" dirty="0">
              <a:solidFill>
                <a:schemeClr val="accent1">
                  <a:lumMod val="50000"/>
                </a:schemeClr>
              </a:solidFill>
              <a:latin typeface="Arial Black" panose="020B0A04020102020204" pitchFamily="34" charset="0"/>
            </a:endParaRPr>
          </a:p>
        </p:txBody>
      </p:sp>
      <p:sp>
        <p:nvSpPr>
          <p:cNvPr id="34" name="TextBox 21"/>
          <p:cNvSpPr txBox="1"/>
          <p:nvPr/>
        </p:nvSpPr>
        <p:spPr>
          <a:xfrm>
            <a:off x="7821517" y="3640699"/>
            <a:ext cx="2951922" cy="1200329"/>
          </a:xfrm>
          <a:prstGeom prst="rect">
            <a:avLst/>
          </a:prstGeom>
          <a:noFill/>
        </p:spPr>
        <p:txBody>
          <a:bodyPr wrap="square" rtlCol="0">
            <a:spAutoFit/>
          </a:bodyPr>
          <a:lstStyle/>
          <a:p>
            <a:pPr algn="ctr"/>
            <a:r>
              <a:rPr lang="ro-RO" sz="3600" b="1" dirty="0">
                <a:solidFill>
                  <a:schemeClr val="accent1">
                    <a:lumMod val="50000"/>
                  </a:schemeClr>
                </a:solidFill>
                <a:latin typeface="Arial Black" panose="020B0A04020102020204" pitchFamily="34" charset="0"/>
              </a:rPr>
              <a:t>Alte</a:t>
            </a:r>
          </a:p>
          <a:p>
            <a:pPr algn="ctr"/>
            <a:r>
              <a:rPr lang="ro-RO" sz="3600" b="1" dirty="0">
                <a:solidFill>
                  <a:schemeClr val="accent1">
                    <a:lumMod val="50000"/>
                  </a:schemeClr>
                </a:solidFill>
                <a:latin typeface="Arial Black" panose="020B0A04020102020204" pitchFamily="34" charset="0"/>
              </a:rPr>
              <a:t>cheltuieli</a:t>
            </a:r>
            <a:endParaRPr lang="en-US" sz="3600" b="1" dirty="0">
              <a:solidFill>
                <a:schemeClr val="accent1">
                  <a:lumMod val="50000"/>
                </a:schemeClr>
              </a:solidFill>
              <a:latin typeface="Arial Black" panose="020B0A04020102020204" pitchFamily="34" charset="0"/>
            </a:endParaRPr>
          </a:p>
        </p:txBody>
      </p:sp>
      <p:sp>
        <p:nvSpPr>
          <p:cNvPr id="36" name="TextBox 22"/>
          <p:cNvSpPr txBox="1"/>
          <p:nvPr/>
        </p:nvSpPr>
        <p:spPr>
          <a:xfrm>
            <a:off x="4651517" y="3686419"/>
            <a:ext cx="2951922" cy="1200329"/>
          </a:xfrm>
          <a:prstGeom prst="rect">
            <a:avLst/>
          </a:prstGeom>
          <a:noFill/>
        </p:spPr>
        <p:txBody>
          <a:bodyPr wrap="square" rtlCol="0">
            <a:spAutoFit/>
          </a:bodyPr>
          <a:lstStyle/>
          <a:p>
            <a:pPr algn="ctr"/>
            <a:r>
              <a:rPr lang="ro-RO" sz="3600" b="1" dirty="0">
                <a:solidFill>
                  <a:schemeClr val="accent1">
                    <a:lumMod val="50000"/>
                  </a:schemeClr>
                </a:solidFill>
                <a:latin typeface="Arial Black" panose="020B0A04020102020204" pitchFamily="34" charset="0"/>
              </a:rPr>
              <a:t>Servicii </a:t>
            </a:r>
          </a:p>
          <a:p>
            <a:pPr algn="ctr"/>
            <a:r>
              <a:rPr lang="ro-RO" sz="3600" b="1" dirty="0">
                <a:solidFill>
                  <a:schemeClr val="accent1">
                    <a:lumMod val="50000"/>
                  </a:schemeClr>
                </a:solidFill>
                <a:latin typeface="Arial Black" panose="020B0A04020102020204" pitchFamily="34" charset="0"/>
              </a:rPr>
              <a:t>comunale</a:t>
            </a:r>
            <a:endParaRPr lang="en-US" sz="3600" b="1" dirty="0">
              <a:solidFill>
                <a:schemeClr val="accent1">
                  <a:lumMod val="50000"/>
                </a:schemeClr>
              </a:solidFill>
              <a:latin typeface="Arial Black" panose="020B0A04020102020204" pitchFamily="34" charset="0"/>
            </a:endParaRPr>
          </a:p>
        </p:txBody>
      </p:sp>
      <p:sp>
        <p:nvSpPr>
          <p:cNvPr id="38" name="TextBox 29"/>
          <p:cNvSpPr txBox="1"/>
          <p:nvPr/>
        </p:nvSpPr>
        <p:spPr>
          <a:xfrm>
            <a:off x="411236" y="4961725"/>
            <a:ext cx="3424080" cy="646331"/>
          </a:xfrm>
          <a:prstGeom prst="rect">
            <a:avLst/>
          </a:prstGeom>
          <a:noFill/>
        </p:spPr>
        <p:txBody>
          <a:bodyPr wrap="square">
            <a:spAutoFit/>
          </a:bodyPr>
          <a:lstStyle/>
          <a:p>
            <a:pPr algn="ctr"/>
            <a:r>
              <a:rPr lang="en-US" sz="3600" dirty="0" smtClean="0">
                <a:solidFill>
                  <a:schemeClr val="accent1">
                    <a:lumMod val="50000"/>
                  </a:schemeClr>
                </a:solidFill>
                <a:latin typeface="Arial Black" panose="020B0A04020102020204" pitchFamily="34" charset="0"/>
              </a:rPr>
              <a:t>1490500 </a:t>
            </a:r>
            <a:r>
              <a:rPr lang="ro-RO" sz="3600" dirty="0" smtClean="0">
                <a:solidFill>
                  <a:schemeClr val="accent1">
                    <a:lumMod val="50000"/>
                  </a:schemeClr>
                </a:solidFill>
                <a:latin typeface="Arial Black" panose="020B0A04020102020204" pitchFamily="34" charset="0"/>
              </a:rPr>
              <a:t>lei</a:t>
            </a:r>
            <a:endParaRPr lang="en-US" sz="3600" dirty="0">
              <a:solidFill>
                <a:schemeClr val="accent1">
                  <a:lumMod val="50000"/>
                </a:schemeClr>
              </a:solidFill>
              <a:latin typeface="Arial Black" panose="020B0A04020102020204" pitchFamily="34" charset="0"/>
            </a:endParaRPr>
          </a:p>
        </p:txBody>
      </p:sp>
      <p:sp>
        <p:nvSpPr>
          <p:cNvPr id="40" name="TextBox 30"/>
          <p:cNvSpPr txBox="1"/>
          <p:nvPr/>
        </p:nvSpPr>
        <p:spPr>
          <a:xfrm>
            <a:off x="4262651" y="4998301"/>
            <a:ext cx="3424080" cy="646331"/>
          </a:xfrm>
          <a:prstGeom prst="rect">
            <a:avLst/>
          </a:prstGeom>
          <a:noFill/>
        </p:spPr>
        <p:txBody>
          <a:bodyPr wrap="square">
            <a:spAutoFit/>
          </a:bodyPr>
          <a:lstStyle/>
          <a:p>
            <a:pPr algn="ctr"/>
            <a:r>
              <a:rPr lang="en-US" sz="3600" dirty="0" smtClean="0">
                <a:solidFill>
                  <a:schemeClr val="accent1">
                    <a:lumMod val="50000"/>
                  </a:schemeClr>
                </a:solidFill>
                <a:latin typeface="Arial Black" panose="020B0A04020102020204" pitchFamily="34" charset="0"/>
              </a:rPr>
              <a:t>126000</a:t>
            </a:r>
            <a:r>
              <a:rPr lang="en-US" sz="3600" dirty="0">
                <a:solidFill>
                  <a:schemeClr val="accent1">
                    <a:lumMod val="50000"/>
                  </a:schemeClr>
                </a:solidFill>
                <a:latin typeface="Arial Black" panose="020B0A04020102020204" pitchFamily="34" charset="0"/>
              </a:rPr>
              <a:t> </a:t>
            </a:r>
            <a:r>
              <a:rPr lang="ro-RO" sz="3600" dirty="0" smtClean="0">
                <a:solidFill>
                  <a:schemeClr val="accent1">
                    <a:lumMod val="50000"/>
                  </a:schemeClr>
                </a:solidFill>
                <a:latin typeface="Arial Black" panose="020B0A04020102020204" pitchFamily="34" charset="0"/>
              </a:rPr>
              <a:t>lei</a:t>
            </a:r>
            <a:endParaRPr lang="en-US" sz="3600" dirty="0">
              <a:solidFill>
                <a:schemeClr val="accent1">
                  <a:lumMod val="50000"/>
                </a:schemeClr>
              </a:solidFill>
              <a:latin typeface="Arial Black" panose="020B0A04020102020204" pitchFamily="34" charset="0"/>
            </a:endParaRPr>
          </a:p>
        </p:txBody>
      </p:sp>
      <p:sp>
        <p:nvSpPr>
          <p:cNvPr id="42" name="TextBox 31"/>
          <p:cNvSpPr txBox="1"/>
          <p:nvPr/>
        </p:nvSpPr>
        <p:spPr>
          <a:xfrm>
            <a:off x="7668443" y="4943437"/>
            <a:ext cx="3424080" cy="707886"/>
          </a:xfrm>
          <a:prstGeom prst="rect">
            <a:avLst/>
          </a:prstGeom>
          <a:noFill/>
        </p:spPr>
        <p:txBody>
          <a:bodyPr wrap="square">
            <a:spAutoFit/>
          </a:bodyPr>
          <a:lstStyle/>
          <a:p>
            <a:pPr algn="ctr"/>
            <a:r>
              <a:rPr lang="en-US" sz="3600" dirty="0" smtClean="0">
                <a:solidFill>
                  <a:schemeClr val="accent1">
                    <a:lumMod val="50000"/>
                  </a:schemeClr>
                </a:solidFill>
                <a:latin typeface="Arial Black" panose="020B0A04020102020204" pitchFamily="34" charset="0"/>
              </a:rPr>
              <a:t>152000 </a:t>
            </a:r>
            <a:r>
              <a:rPr lang="ro-RO" sz="4000" dirty="0" smtClean="0">
                <a:solidFill>
                  <a:schemeClr val="accent1">
                    <a:lumMod val="50000"/>
                  </a:schemeClr>
                </a:solidFill>
                <a:latin typeface="Arial Black" panose="020B0A04020102020204" pitchFamily="34" charset="0"/>
              </a:rPr>
              <a:t>lei</a:t>
            </a:r>
            <a:endParaRPr lang="en-US" sz="4000" dirty="0">
              <a:solidFill>
                <a:schemeClr val="accent1">
                  <a:lumMod val="50000"/>
                </a:schemeClr>
              </a:solidFill>
              <a:latin typeface="Arial Black" panose="020B0A04020102020204" pitchFamily="34" charset="0"/>
            </a:endParaRPr>
          </a:p>
        </p:txBody>
      </p:sp>
      <p:sp>
        <p:nvSpPr>
          <p:cNvPr id="2" name="Speech Bubble: Rectangle 1"/>
          <p:cNvSpPr/>
          <p:nvPr/>
        </p:nvSpPr>
        <p:spPr>
          <a:xfrm>
            <a:off x="72216" y="1743526"/>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 name="TextBox 2"/>
          <p:cNvSpPr txBox="1"/>
          <p:nvPr/>
        </p:nvSpPr>
        <p:spPr>
          <a:xfrm>
            <a:off x="184387" y="1891417"/>
            <a:ext cx="2146853" cy="584775"/>
          </a:xfrm>
          <a:prstGeom prst="rect">
            <a:avLst/>
          </a:prstGeom>
          <a:noFill/>
        </p:spPr>
        <p:txBody>
          <a:bodyPr wrap="square" rtlCol="0">
            <a:spAutoFit/>
          </a:bodyPr>
          <a:lstStyle/>
          <a:p>
            <a:r>
              <a:rPr lang="en-US" sz="3200" b="1" dirty="0" smtClean="0">
                <a:solidFill>
                  <a:schemeClr val="bg1"/>
                </a:solidFill>
              </a:rPr>
              <a:t>10</a:t>
            </a:r>
            <a:r>
              <a:rPr lang="ro-RO" sz="3200" b="1" dirty="0" smtClean="0">
                <a:solidFill>
                  <a:schemeClr val="bg1"/>
                </a:solidFill>
              </a:rPr>
              <a:t> </a:t>
            </a:r>
            <a:r>
              <a:rPr lang="ro-RO" sz="3200" b="1" dirty="0">
                <a:solidFill>
                  <a:schemeClr val="bg1"/>
                </a:solidFill>
              </a:rPr>
              <a:t>Angajați</a:t>
            </a:r>
            <a:endParaRPr lang="en-US" sz="3200" b="1"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10" name="TextBox 9"/>
          <p:cNvSpPr txBox="1"/>
          <p:nvPr/>
        </p:nvSpPr>
        <p:spPr>
          <a:xfrm>
            <a:off x="2670048" y="1810512"/>
            <a:ext cx="6391656" cy="717439"/>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panose="020B0A04020102020204" pitchFamily="34" charset="0"/>
              </a:rPr>
              <a:t>20000 </a:t>
            </a:r>
            <a:r>
              <a:rPr lang="ro-RO" sz="4000" dirty="0">
                <a:solidFill>
                  <a:schemeClr val="accent1">
                    <a:lumMod val="50000"/>
                  </a:schemeClr>
                </a:solidFill>
                <a:latin typeface="Arial Black" panose="020B0A04020102020204"/>
              </a:rPr>
              <a:t>lei</a:t>
            </a:r>
            <a:endParaRPr lang="en-US" sz="4000" dirty="0">
              <a:solidFill>
                <a:schemeClr val="accent1">
                  <a:lumMod val="50000"/>
                </a:schemeClr>
              </a:solidFill>
              <a:latin typeface="Arial Black" panose="020B0A04020102020204"/>
            </a:endParaRPr>
          </a:p>
        </p:txBody>
      </p:sp>
      <p:sp>
        <p:nvSpPr>
          <p:cNvPr id="20" name="TextBox 19"/>
          <p:cNvSpPr txBox="1"/>
          <p:nvPr/>
        </p:nvSpPr>
        <p:spPr>
          <a:xfrm>
            <a:off x="209550" y="1128405"/>
            <a:ext cx="11829122" cy="646331"/>
          </a:xfrm>
          <a:prstGeom prst="rect">
            <a:avLst/>
          </a:prstGeom>
          <a:noFill/>
        </p:spPr>
        <p:txBody>
          <a:bodyPr wrap="square" rtlCol="0">
            <a:spAutoFit/>
          </a:bodyPr>
          <a:lstStyle/>
          <a:p>
            <a:pPr algn="ctr"/>
            <a:r>
              <a:rPr lang="ro-RO" sz="3600" b="1" dirty="0">
                <a:solidFill>
                  <a:schemeClr val="accent2"/>
                </a:solidFill>
                <a:latin typeface="Arial Black" pitchFamily="34" charset="0"/>
              </a:rPr>
              <a:t>Activități planificate pentru tineret și sport:</a:t>
            </a:r>
            <a:endParaRPr lang="en-US" sz="3600" b="1" dirty="0">
              <a:solidFill>
                <a:schemeClr val="accent2"/>
              </a:solidFill>
              <a:latin typeface="Arial Black" pitchFamily="34" charset="0"/>
            </a:endParaRPr>
          </a:p>
        </p:txBody>
      </p:sp>
      <p:sp>
        <p:nvSpPr>
          <p:cNvPr id="19" name="TextBox 18"/>
          <p:cNvSpPr txBox="1"/>
          <p:nvPr/>
        </p:nvSpPr>
        <p:spPr>
          <a:xfrm>
            <a:off x="499824" y="3079862"/>
            <a:ext cx="4412974" cy="1077218"/>
          </a:xfrm>
          <a:prstGeom prst="rect">
            <a:avLst/>
          </a:prstGeom>
          <a:noFill/>
        </p:spPr>
        <p:txBody>
          <a:bodyPr wrap="square" rtlCol="0">
            <a:spAutoFit/>
          </a:bodyPr>
          <a:lstStyle/>
          <a:p>
            <a:pPr algn="ctr"/>
            <a:r>
              <a:rPr lang="en-US" sz="3200" b="1" dirty="0">
                <a:solidFill>
                  <a:schemeClr val="bg1"/>
                </a:solidFill>
              </a:rPr>
              <a:t>xx</a:t>
            </a:r>
            <a:r>
              <a:rPr lang="ro-RO" sz="3200" b="1" dirty="0">
                <a:solidFill>
                  <a:schemeClr val="bg1"/>
                </a:solidFill>
              </a:rPr>
              <a:t> km de </a:t>
            </a:r>
            <a:br>
              <a:rPr lang="ro-RO" sz="3200" b="1" dirty="0">
                <a:solidFill>
                  <a:schemeClr val="bg1"/>
                </a:solidFill>
              </a:rPr>
            </a:br>
            <a:r>
              <a:rPr lang="ro-RO" sz="3200" b="1" dirty="0">
                <a:solidFill>
                  <a:schemeClr val="bg1"/>
                </a:solidFill>
              </a:rPr>
              <a:t>drum reparate</a:t>
            </a:r>
            <a:endParaRPr lang="en-US" sz="3200" b="1" dirty="0">
              <a:solidFill>
                <a:schemeClr val="bg1"/>
              </a:solidFill>
            </a:endParaRPr>
          </a:p>
        </p:txBody>
      </p:sp>
      <p:sp>
        <p:nvSpPr>
          <p:cNvPr id="21" name="Speech Bubble: Rectangle 20"/>
          <p:cNvSpPr/>
          <p:nvPr/>
        </p:nvSpPr>
        <p:spPr>
          <a:xfrm>
            <a:off x="1212128" y="2743322"/>
            <a:ext cx="10979872" cy="2844759"/>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24" name="TextBox 23"/>
          <p:cNvSpPr txBox="1"/>
          <p:nvPr/>
        </p:nvSpPr>
        <p:spPr>
          <a:xfrm>
            <a:off x="1571348" y="3079862"/>
            <a:ext cx="9908348" cy="1569660"/>
          </a:xfrm>
          <a:prstGeom prst="rect">
            <a:avLst/>
          </a:prstGeom>
          <a:noFill/>
        </p:spPr>
        <p:txBody>
          <a:bodyPr wrap="square" rtlCol="0">
            <a:spAutoFit/>
          </a:bodyPr>
          <a:lstStyle/>
          <a:p>
            <a:r>
              <a:rPr lang="ro-RO" sz="3200" b="1" dirty="0">
                <a:solidFill>
                  <a:schemeClr val="bg1"/>
                </a:solidFill>
              </a:rPr>
              <a:t>- </a:t>
            </a:r>
            <a:r>
              <a:rPr lang="ro-RO" sz="3200" b="1" dirty="0" smtClean="0">
                <a:solidFill>
                  <a:schemeClr val="bg1"/>
                </a:solidFill>
              </a:rPr>
              <a:t>Deschiderea sezonului sportiv</a:t>
            </a:r>
            <a:r>
              <a:rPr lang="ro-RO" sz="3200" b="1" dirty="0">
                <a:solidFill>
                  <a:schemeClr val="bg1"/>
                </a:solidFill>
              </a:rPr>
              <a:t/>
            </a:r>
            <a:br>
              <a:rPr lang="ro-RO" sz="3200" b="1" dirty="0">
                <a:solidFill>
                  <a:schemeClr val="bg1"/>
                </a:solidFill>
              </a:rPr>
            </a:br>
            <a:r>
              <a:rPr lang="ro-RO" sz="3200" b="1" dirty="0">
                <a:solidFill>
                  <a:schemeClr val="bg1"/>
                </a:solidFill>
              </a:rPr>
              <a:t>- </a:t>
            </a:r>
            <a:r>
              <a:rPr lang="ro-RO" sz="3200" b="1" dirty="0" smtClean="0">
                <a:solidFill>
                  <a:schemeClr val="bg1"/>
                </a:solidFill>
              </a:rPr>
              <a:t>Fotbal</a:t>
            </a:r>
            <a:endParaRPr lang="ro-RO" sz="3200" b="1" dirty="0">
              <a:solidFill>
                <a:schemeClr val="bg1"/>
              </a:solidFill>
            </a:endParaRPr>
          </a:p>
          <a:p>
            <a:r>
              <a:rPr lang="ro-RO" sz="3200" b="1" dirty="0">
                <a:solidFill>
                  <a:schemeClr val="bg1"/>
                </a:solidFill>
              </a:rPr>
              <a:t>- </a:t>
            </a:r>
            <a:r>
              <a:rPr lang="ro-RO" sz="3200" b="1" dirty="0" smtClean="0">
                <a:solidFill>
                  <a:schemeClr val="bg1"/>
                </a:solidFill>
              </a:rPr>
              <a:t>Desfășurarea spartachiadei</a:t>
            </a:r>
            <a:endParaRPr lang="en-US" sz="3200" b="1"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a:off x="153988" y="3060700"/>
            <a:ext cx="11884025" cy="1082675"/>
          </a:xfrm>
        </p:spPr>
        <p:txBody>
          <a:bodyPr rtlCol="0" anchor="t">
            <a:normAutofit/>
          </a:bodyPr>
          <a:lstStyle/>
          <a:p>
            <a:pPr algn="ctr" eaLnBrk="1" fontAlgn="auto" hangingPunct="1">
              <a:spcAft>
                <a:spcPts val="0"/>
              </a:spcAft>
              <a:defRPr/>
            </a:pPr>
            <a:r>
              <a:rPr lang="ro-RO" dirty="0">
                <a:solidFill>
                  <a:schemeClr val="accent1">
                    <a:lumMod val="50000"/>
                  </a:schemeClr>
                </a:solidFill>
                <a:latin typeface="Arial Black" panose="020B0A04020102020204" pitchFamily="34" charset="0"/>
              </a:rPr>
              <a:t>Bine ați venit la audierea publică!</a:t>
            </a:r>
            <a:endParaRPr lang="en-US" dirty="0">
              <a:solidFill>
                <a:schemeClr val="accent1">
                  <a:lumMod val="50000"/>
                </a:schemeClr>
              </a:solidFill>
              <a:latin typeface="Arial Black" panose="020B0A040201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10" name="TextBox 9"/>
          <p:cNvSpPr txBox="1"/>
          <p:nvPr/>
        </p:nvSpPr>
        <p:spPr>
          <a:xfrm>
            <a:off x="2923711" y="1853254"/>
            <a:ext cx="6400800"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panose="020B0A04020102020204" pitchFamily="34" charset="0"/>
              </a:rPr>
              <a:t>1060400 </a:t>
            </a:r>
            <a:r>
              <a:rPr lang="ro-RO" sz="4000" dirty="0">
                <a:solidFill>
                  <a:schemeClr val="accent1">
                    <a:lumMod val="50000"/>
                  </a:schemeClr>
                </a:solidFill>
                <a:latin typeface="Arial Black" panose="020B0A04020102020204"/>
              </a:rPr>
              <a:t>lei</a:t>
            </a:r>
            <a:endParaRPr lang="en-US" sz="4000" dirty="0">
              <a:solidFill>
                <a:schemeClr val="accent1">
                  <a:lumMod val="50000"/>
                </a:schemeClr>
              </a:solidFill>
              <a:latin typeface="Arial Black" panose="020B0A04020102020204"/>
            </a:endParaRPr>
          </a:p>
        </p:txBody>
      </p:sp>
      <p:sp>
        <p:nvSpPr>
          <p:cNvPr id="20" name="TextBox 19"/>
          <p:cNvSpPr txBox="1"/>
          <p:nvPr/>
        </p:nvSpPr>
        <p:spPr>
          <a:xfrm>
            <a:off x="209550" y="1128405"/>
            <a:ext cx="11829122" cy="707886"/>
          </a:xfrm>
          <a:prstGeom prst="rect">
            <a:avLst/>
          </a:prstGeom>
          <a:noFill/>
        </p:spPr>
        <p:txBody>
          <a:bodyPr wrap="square" rtlCol="0">
            <a:spAutoFit/>
          </a:bodyPr>
          <a:lstStyle/>
          <a:p>
            <a:pPr algn="ctr"/>
            <a:r>
              <a:rPr lang="ro-RO" sz="4000" b="1" dirty="0">
                <a:solidFill>
                  <a:schemeClr val="accent2"/>
                </a:solidFill>
                <a:latin typeface="Arial Black" pitchFamily="34" charset="0"/>
              </a:rPr>
              <a:t>Reparația drumurilor</a:t>
            </a:r>
            <a:endParaRPr lang="en-US" sz="4000" b="1" dirty="0">
              <a:solidFill>
                <a:schemeClr val="accent2"/>
              </a:solidFill>
              <a:latin typeface="Arial Black" pitchFamily="34" charset="0"/>
            </a:endParaRPr>
          </a:p>
        </p:txBody>
      </p:sp>
      <p:sp>
        <p:nvSpPr>
          <p:cNvPr id="18" name="Speech Bubble: Rectangle 17"/>
          <p:cNvSpPr/>
          <p:nvPr/>
        </p:nvSpPr>
        <p:spPr>
          <a:xfrm>
            <a:off x="383422" y="2884836"/>
            <a:ext cx="4645778" cy="1778879"/>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9" name="TextBox 18"/>
          <p:cNvSpPr txBox="1"/>
          <p:nvPr/>
        </p:nvSpPr>
        <p:spPr>
          <a:xfrm>
            <a:off x="499824" y="3079862"/>
            <a:ext cx="4412974" cy="1077218"/>
          </a:xfrm>
          <a:prstGeom prst="rect">
            <a:avLst/>
          </a:prstGeom>
          <a:noFill/>
        </p:spPr>
        <p:txBody>
          <a:bodyPr wrap="square" rtlCol="0">
            <a:spAutoFit/>
          </a:bodyPr>
          <a:lstStyle/>
          <a:p>
            <a:pPr algn="ctr"/>
            <a:r>
              <a:rPr lang="ro-RO" sz="3200" b="1" dirty="0" smtClean="0">
                <a:solidFill>
                  <a:schemeClr val="bg1"/>
                </a:solidFill>
              </a:rPr>
              <a:t>3 </a:t>
            </a:r>
            <a:r>
              <a:rPr lang="ro-RO" sz="3200" b="1" dirty="0">
                <a:solidFill>
                  <a:schemeClr val="bg1"/>
                </a:solidFill>
              </a:rPr>
              <a:t>km de </a:t>
            </a:r>
            <a:br>
              <a:rPr lang="ro-RO" sz="3200" b="1" dirty="0">
                <a:solidFill>
                  <a:schemeClr val="bg1"/>
                </a:solidFill>
              </a:rPr>
            </a:br>
            <a:r>
              <a:rPr lang="ro-RO" sz="3200" b="1" dirty="0">
                <a:solidFill>
                  <a:schemeClr val="bg1"/>
                </a:solidFill>
              </a:rPr>
              <a:t>drum reparate</a:t>
            </a:r>
            <a:endParaRPr lang="en-US" sz="3200" b="1" dirty="0">
              <a:solidFill>
                <a:schemeClr val="bg1"/>
              </a:solidFill>
            </a:endParaRPr>
          </a:p>
        </p:txBody>
      </p:sp>
      <p:sp>
        <p:nvSpPr>
          <p:cNvPr id="21" name="Speech Bubble: Rectangle 20"/>
          <p:cNvSpPr/>
          <p:nvPr/>
        </p:nvSpPr>
        <p:spPr>
          <a:xfrm>
            <a:off x="6096000" y="2884836"/>
            <a:ext cx="5596176" cy="2844759"/>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4" name="TextBox 23"/>
          <p:cNvSpPr txBox="1"/>
          <p:nvPr/>
        </p:nvSpPr>
        <p:spPr>
          <a:xfrm>
            <a:off x="6212402" y="3079862"/>
            <a:ext cx="5267294" cy="2062103"/>
          </a:xfrm>
          <a:prstGeom prst="rect">
            <a:avLst/>
          </a:prstGeom>
          <a:noFill/>
        </p:spPr>
        <p:txBody>
          <a:bodyPr wrap="square" rtlCol="0">
            <a:spAutoFit/>
          </a:bodyPr>
          <a:lstStyle/>
          <a:p>
            <a:pPr algn="ctr"/>
            <a:r>
              <a:rPr lang="ro-RO" sz="3200" b="1" dirty="0">
                <a:solidFill>
                  <a:schemeClr val="bg1"/>
                </a:solidFill>
              </a:rPr>
              <a:t>Străzile ce vor fi reparate:</a:t>
            </a:r>
          </a:p>
          <a:p>
            <a:r>
              <a:rPr lang="ro-RO" sz="3200" b="1" dirty="0" smtClean="0">
                <a:solidFill>
                  <a:schemeClr val="bg1"/>
                </a:solidFill>
              </a:rPr>
              <a:t>- str. </a:t>
            </a:r>
            <a:r>
              <a:rPr lang="ro-RO" sz="3200" b="1" dirty="0" smtClean="0">
                <a:solidFill>
                  <a:schemeClr val="bg1"/>
                </a:solidFill>
              </a:rPr>
              <a:t>Plugarului</a:t>
            </a:r>
            <a:r>
              <a:rPr lang="ro-RO" sz="3200" b="1" dirty="0">
                <a:solidFill>
                  <a:schemeClr val="bg1"/>
                </a:solidFill>
              </a:rPr>
              <a:t/>
            </a:r>
            <a:br>
              <a:rPr lang="ro-RO" sz="3200" b="1" dirty="0">
                <a:solidFill>
                  <a:schemeClr val="bg1"/>
                </a:solidFill>
              </a:rPr>
            </a:br>
            <a:r>
              <a:rPr lang="ro-RO" sz="3200" b="1" dirty="0">
                <a:solidFill>
                  <a:schemeClr val="bg1"/>
                </a:solidFill>
              </a:rPr>
              <a:t>- </a:t>
            </a:r>
            <a:r>
              <a:rPr lang="ro-RO" sz="3200" b="1" dirty="0" smtClean="0">
                <a:solidFill>
                  <a:schemeClr val="bg1"/>
                </a:solidFill>
              </a:rPr>
              <a:t>str. Izvoarelor</a:t>
            </a:r>
            <a:endParaRPr lang="ro-RO" sz="3200" b="1" dirty="0">
              <a:solidFill>
                <a:schemeClr val="bg1"/>
              </a:solidFill>
            </a:endParaRPr>
          </a:p>
          <a:p>
            <a:r>
              <a:rPr lang="ro-RO" sz="3200" b="1" dirty="0">
                <a:solidFill>
                  <a:schemeClr val="bg1"/>
                </a:solidFill>
              </a:rPr>
              <a:t>- </a:t>
            </a:r>
            <a:r>
              <a:rPr lang="ro-RO" sz="3200" b="1" dirty="0" smtClean="0">
                <a:solidFill>
                  <a:schemeClr val="bg1"/>
                </a:solidFill>
              </a:rPr>
              <a:t>str. </a:t>
            </a:r>
            <a:r>
              <a:rPr lang="ro-RO" sz="3200" b="1" dirty="0" smtClean="0">
                <a:solidFill>
                  <a:schemeClr val="bg1"/>
                </a:solidFill>
              </a:rPr>
              <a:t>27 August</a:t>
            </a:r>
            <a:endParaRPr lang="en-US" sz="3200" b="1"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749" name="Title 1"/>
          <p:cNvSpPr>
            <a:spLocks noGrp="1"/>
          </p:cNvSpPr>
          <p:nvPr>
            <p:ph type="title"/>
          </p:nvPr>
        </p:nvSpPr>
        <p:spPr>
          <a:xfrm>
            <a:off x="153988" y="231775"/>
            <a:ext cx="11884025" cy="736600"/>
          </a:xfrm>
        </p:spPr>
        <p:txBody>
          <a:bodyPr anchor="t"/>
          <a:lstStyle/>
          <a:p>
            <a:pPr algn="ctr" eaLnBrk="1" hangingPunct="1"/>
            <a:r>
              <a:rPr lang="ro-RO" altLang="ro-RO">
                <a:solidFill>
                  <a:schemeClr val="bg1"/>
                </a:solidFill>
                <a:latin typeface="Arial Black" panose="020B0A04020102020204" pitchFamily="34" charset="0"/>
              </a:rPr>
              <a:t>Cum cheltuim banii?</a:t>
            </a:r>
            <a:endParaRPr lang="en-US" altLang="ro-RO">
              <a:solidFill>
                <a:schemeClr val="bg1"/>
              </a:solidFill>
              <a:latin typeface="Arial Black" panose="020B0A04020102020204" pitchFamily="34" charset="0"/>
            </a:endParaRPr>
          </a:p>
        </p:txBody>
      </p:sp>
      <p:sp>
        <p:nvSpPr>
          <p:cNvPr id="10" name="TextBox 9"/>
          <p:cNvSpPr txBox="1"/>
          <p:nvPr/>
        </p:nvSpPr>
        <p:spPr>
          <a:xfrm>
            <a:off x="200406" y="2212767"/>
            <a:ext cx="11772900" cy="708025"/>
          </a:xfrm>
          <a:prstGeom prst="rect">
            <a:avLst/>
          </a:prstGeom>
          <a:noFill/>
        </p:spPr>
        <p:txBody>
          <a:bodyPr>
            <a:spAutoFit/>
          </a:bodyPr>
          <a:lstStyle/>
          <a:p>
            <a:pPr algn="ctr" eaLnBrk="1" fontAlgn="auto" hangingPunct="1">
              <a:spcBef>
                <a:spcPts val="0"/>
              </a:spcBef>
              <a:spcAft>
                <a:spcPts val="0"/>
              </a:spcAft>
              <a:defRPr/>
            </a:pPr>
            <a:r>
              <a:rPr lang="ro-RO" sz="4000" dirty="0" smtClean="0">
                <a:solidFill>
                  <a:schemeClr val="accent1">
                    <a:lumMod val="50000"/>
                  </a:schemeClr>
                </a:solidFill>
                <a:latin typeface="Arial Black" panose="020B0A04020102020204" pitchFamily="34" charset="0"/>
              </a:rPr>
              <a:t>100000</a:t>
            </a:r>
            <a:r>
              <a:rPr lang="ro-RO" sz="4000" dirty="0" smtClean="0">
                <a:solidFill>
                  <a:schemeClr val="accent1">
                    <a:lumMod val="50000"/>
                  </a:schemeClr>
                </a:solidFill>
                <a:latin typeface="Arial Black" panose="020B0A04020102020204" pitchFamily="34" charset="0"/>
                <a:cs typeface="+mn-cs"/>
              </a:rPr>
              <a:t> </a:t>
            </a:r>
            <a:r>
              <a:rPr lang="ro-RO" sz="4000" dirty="0">
                <a:solidFill>
                  <a:schemeClr val="accent1">
                    <a:lumMod val="50000"/>
                  </a:schemeClr>
                </a:solidFill>
                <a:latin typeface="Arial Black" panose="020B0A04020102020204" pitchFamily="34" charset="0"/>
                <a:cs typeface="+mn-cs"/>
              </a:rPr>
              <a:t>lei</a:t>
            </a:r>
            <a:endParaRPr lang="en-US" sz="4000" dirty="0">
              <a:solidFill>
                <a:schemeClr val="accent1">
                  <a:lumMod val="50000"/>
                </a:schemeClr>
              </a:solidFill>
              <a:latin typeface="Arial Black" panose="020B0A04020102020204" pitchFamily="34" charset="0"/>
              <a:cs typeface="+mn-cs"/>
            </a:endParaRPr>
          </a:p>
        </p:txBody>
      </p:sp>
      <p:sp>
        <p:nvSpPr>
          <p:cNvPr id="31751" name="TextBox 19"/>
          <p:cNvSpPr txBox="1">
            <a:spLocks noChangeArrowheads="1"/>
          </p:cNvSpPr>
          <p:nvPr/>
        </p:nvSpPr>
        <p:spPr bwMode="auto">
          <a:xfrm>
            <a:off x="200406" y="1256729"/>
            <a:ext cx="11828463"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o-RO" sz="4000" b="1" dirty="0">
                <a:solidFill>
                  <a:schemeClr val="accent2"/>
                </a:solidFill>
                <a:latin typeface="Arial Black" pitchFamily="34" charset="0"/>
              </a:rPr>
              <a:t>Fondul de rezervă</a:t>
            </a:r>
          </a:p>
        </p:txBody>
      </p:sp>
      <p:sp>
        <p:nvSpPr>
          <p:cNvPr id="9" name="Speech Bubble: Rectangle 17"/>
          <p:cNvSpPr/>
          <p:nvPr/>
        </p:nvSpPr>
        <p:spPr>
          <a:xfrm>
            <a:off x="3613632" y="3285718"/>
            <a:ext cx="4645025" cy="1779588"/>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ro-RO" altLang="ro-RO" sz="3200" b="1" dirty="0">
                <a:solidFill>
                  <a:schemeClr val="bg1"/>
                </a:solidFill>
              </a:rPr>
              <a:t>1%  din buget</a:t>
            </a:r>
            <a:endParaRPr lang="en-US" altLang="ro-RO" sz="3200" b="1"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p:nvPr/>
        </p:nvSpPr>
        <p:spPr>
          <a:xfrm>
            <a:off x="1625600" y="2124641"/>
            <a:ext cx="8876145" cy="3060007"/>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o-RO" sz="6000" dirty="0" smtClean="0">
                <a:solidFill>
                  <a:schemeClr val="accent1">
                    <a:lumMod val="50000"/>
                  </a:schemeClr>
                </a:solidFill>
                <a:latin typeface="Arial Black" panose="020B0A04020102020204" pitchFamily="34" charset="0"/>
              </a:rPr>
              <a:t>Taxe </a:t>
            </a:r>
            <a:r>
              <a:rPr lang="ro-RO" sz="6000" dirty="0">
                <a:solidFill>
                  <a:schemeClr val="accent1">
                    <a:lumMod val="50000"/>
                  </a:schemeClr>
                </a:solidFill>
                <a:latin typeface="Arial Black" panose="020B0A04020102020204" pitchFamily="34" charset="0"/>
              </a:rPr>
              <a:t>și impozite  locale </a:t>
            </a:r>
          </a:p>
          <a:p>
            <a:pPr algn="ctr"/>
            <a:r>
              <a:rPr lang="ro-RO" sz="6000" dirty="0">
                <a:solidFill>
                  <a:schemeClr val="accent1">
                    <a:lumMod val="50000"/>
                  </a:schemeClr>
                </a:solidFill>
                <a:latin typeface="Arial Black" panose="020B0A04020102020204" pitchFamily="34" charset="0"/>
              </a:rPr>
              <a:t>20</a:t>
            </a:r>
            <a:r>
              <a:rPr lang="en-US" sz="6000" dirty="0" smtClean="0">
                <a:solidFill>
                  <a:schemeClr val="accent1">
                    <a:lumMod val="50000"/>
                  </a:schemeClr>
                </a:solidFill>
                <a:latin typeface="Arial Black" panose="020B0A04020102020204" pitchFamily="34" charset="0"/>
              </a:rPr>
              <a:t>2</a:t>
            </a:r>
            <a:r>
              <a:rPr lang="ro-RO" sz="6000" dirty="0" smtClean="0">
                <a:solidFill>
                  <a:schemeClr val="accent1">
                    <a:lumMod val="50000"/>
                  </a:schemeClr>
                </a:solidFill>
                <a:latin typeface="Arial Black" panose="020B0A04020102020204" pitchFamily="34" charset="0"/>
              </a:rPr>
              <a:t>6</a:t>
            </a:r>
            <a:endParaRPr lang="en-US" sz="6000" dirty="0">
              <a:solidFill>
                <a:schemeClr val="accent1">
                  <a:lumMod val="50000"/>
                </a:schemeClr>
              </a:solidFill>
              <a:latin typeface="Arial Black" panose="020B0A040201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099" name="Picture 8"/>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Rectangle 2"/>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p:cNvSpPr>
            <a:spLocks noGrp="1"/>
          </p:cNvSpPr>
          <p:nvPr>
            <p:ph type="title"/>
          </p:nvPr>
        </p:nvSpPr>
        <p:spPr>
          <a:xfrm>
            <a:off x="153988" y="231775"/>
            <a:ext cx="11884025" cy="736600"/>
          </a:xfrm>
        </p:spPr>
        <p:txBody>
          <a:bodyPr anchor="t">
            <a:normAutofit/>
          </a:bodyPr>
          <a:lstStyle/>
          <a:p>
            <a:pPr algn="ctr" eaLnBrk="1" hangingPunct="1"/>
            <a:r>
              <a:rPr lang="it-IT" altLang="ro-RO">
                <a:solidFill>
                  <a:schemeClr val="bg1"/>
                </a:solidFill>
                <a:latin typeface="Arial Black" panose="020B0A04020102020204" pitchFamily="34" charset="0"/>
              </a:rPr>
              <a:t>Cotele la impozitul </a:t>
            </a:r>
            <a:r>
              <a:rPr lang="ro-RO" altLang="ro-RO">
                <a:solidFill>
                  <a:schemeClr val="bg1"/>
                </a:solidFill>
                <a:latin typeface="Arial Black" panose="020B0A04020102020204" pitchFamily="34" charset="0"/>
              </a:rPr>
              <a:t>funciar</a:t>
            </a:r>
            <a:endParaRPr lang="en-US" altLang="ro-RO">
              <a:solidFill>
                <a:schemeClr val="bg1"/>
              </a:solidFill>
              <a:latin typeface="Arial Black" panose="020B0A04020102020204" pitchFamily="34" charset="0"/>
            </a:endParaRPr>
          </a:p>
        </p:txBody>
      </p:sp>
      <p:graphicFrame>
        <p:nvGraphicFramePr>
          <p:cNvPr id="4" name="Table 3"/>
          <p:cNvGraphicFramePr>
            <a:graphicFrameLocks noGrp="1"/>
          </p:cNvGraphicFramePr>
          <p:nvPr/>
        </p:nvGraphicFramePr>
        <p:xfrm>
          <a:off x="153988" y="1200151"/>
          <a:ext cx="11686886" cy="5398008"/>
        </p:xfrm>
        <a:graphic>
          <a:graphicData uri="http://schemas.openxmlformats.org/drawingml/2006/table">
            <a:tbl>
              <a:tblPr firstRow="1" firstCol="1" bandRow="1">
                <a:tableStyleId>{5C22544A-7EE6-4342-B048-85BDC9FD1C3A}</a:tableStyleId>
              </a:tblPr>
              <a:tblGrid>
                <a:gridCol w="8786812"/>
                <a:gridCol w="2900074"/>
              </a:tblGrid>
              <a:tr h="551942">
                <a:tc rowSpan="2">
                  <a:txBody>
                    <a:bodyPr/>
                    <a:lstStyle/>
                    <a:p>
                      <a:pPr algn="just">
                        <a:lnSpc>
                          <a:spcPct val="115000"/>
                        </a:lnSpc>
                      </a:pPr>
                      <a:r>
                        <a:rPr lang="ro-RO" sz="1600" dirty="0">
                          <a:solidFill>
                            <a:schemeClr val="accent1">
                              <a:lumMod val="50000"/>
                            </a:schemeClr>
                          </a:solidFill>
                          <a:effectLst/>
                        </a:rPr>
                        <a:t>Terenurile cu destinație agricolă:</a:t>
                      </a:r>
                      <a:endParaRPr lang="en-US" sz="1600" dirty="0">
                        <a:solidFill>
                          <a:schemeClr val="accent1">
                            <a:lumMod val="50000"/>
                          </a:schemeClr>
                        </a:solidFill>
                        <a:effectLst/>
                      </a:endParaRPr>
                    </a:p>
                    <a:p>
                      <a:pPr lvl="1" algn="just">
                        <a:lnSpc>
                          <a:spcPct val="115000"/>
                        </a:lnSpc>
                      </a:pPr>
                      <a:r>
                        <a:rPr lang="ro-RO" sz="1600" dirty="0">
                          <a:solidFill>
                            <a:schemeClr val="accent1">
                              <a:lumMod val="50000"/>
                            </a:schemeClr>
                          </a:solidFill>
                          <a:effectLst/>
                        </a:rPr>
                        <a:t>1) toate terenurile, altele </a:t>
                      </a:r>
                      <a:r>
                        <a:rPr lang="ro-RO" sz="1600" dirty="0" err="1">
                          <a:solidFill>
                            <a:schemeClr val="accent1">
                              <a:lumMod val="50000"/>
                            </a:schemeClr>
                          </a:solidFill>
                          <a:effectLst/>
                        </a:rPr>
                        <a:t>decît</a:t>
                      </a:r>
                      <a:r>
                        <a:rPr lang="ro-RO" sz="1600" dirty="0">
                          <a:solidFill>
                            <a:schemeClr val="accent1">
                              <a:lumMod val="50000"/>
                            </a:schemeClr>
                          </a:solidFill>
                          <a:effectLst/>
                        </a:rPr>
                        <a:t> cele destinate </a:t>
                      </a:r>
                      <a:r>
                        <a:rPr lang="ro-RO" sz="1600" dirty="0" err="1">
                          <a:solidFill>
                            <a:schemeClr val="accent1">
                              <a:lumMod val="50000"/>
                            </a:schemeClr>
                          </a:solidFill>
                          <a:effectLst/>
                        </a:rPr>
                        <a:t>fînețelor</a:t>
                      </a:r>
                      <a:r>
                        <a:rPr lang="ro-RO" sz="1600" dirty="0">
                          <a:solidFill>
                            <a:schemeClr val="accent1">
                              <a:lumMod val="50000"/>
                            </a:schemeClr>
                          </a:solidFill>
                          <a:effectLst/>
                        </a:rPr>
                        <a:t> și pășunilor:</a:t>
                      </a:r>
                      <a:endParaRPr lang="en-US" sz="1600" dirty="0">
                        <a:solidFill>
                          <a:schemeClr val="accent1">
                            <a:lumMod val="50000"/>
                          </a:schemeClr>
                        </a:solidFill>
                        <a:effectLst/>
                      </a:endParaRPr>
                    </a:p>
                    <a:p>
                      <a:pPr lvl="1" algn="just">
                        <a:lnSpc>
                          <a:spcPct val="115000"/>
                        </a:lnSpc>
                      </a:pPr>
                      <a:r>
                        <a:rPr lang="ro-RO" sz="1600" dirty="0">
                          <a:solidFill>
                            <a:schemeClr val="accent1">
                              <a:lumMod val="50000"/>
                            </a:schemeClr>
                          </a:solidFill>
                          <a:effectLst/>
                        </a:rPr>
                        <a:t>a) care au indici cadastrali</a:t>
                      </a:r>
                      <a:endParaRPr lang="en-US" sz="1600" dirty="0">
                        <a:solidFill>
                          <a:schemeClr val="accent1">
                            <a:lumMod val="50000"/>
                          </a:schemeClr>
                        </a:solidFill>
                        <a:effectLst/>
                      </a:endParaRPr>
                    </a:p>
                    <a:p>
                      <a:pPr lvl="1" algn="just">
                        <a:lnSpc>
                          <a:spcPct val="115000"/>
                        </a:lnSpc>
                      </a:pPr>
                      <a:r>
                        <a:rPr lang="ro-RO" sz="1600" dirty="0">
                          <a:solidFill>
                            <a:schemeClr val="accent1">
                              <a:lumMod val="50000"/>
                            </a:schemeClr>
                          </a:solidFill>
                          <a:effectLst/>
                        </a:rPr>
                        <a:t>b) care nu au indici cadastrali</a:t>
                      </a:r>
                      <a:endParaRPr lang="en-US" sz="16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altLang="ro-RO" sz="1600" b="1" dirty="0" smtClean="0">
                          <a:solidFill>
                            <a:schemeClr val="accent1">
                              <a:lumMod val="50000"/>
                            </a:schemeClr>
                          </a:solidFill>
                          <a:effectLst/>
                        </a:rPr>
                        <a:t>3.5</a:t>
                      </a:r>
                      <a:r>
                        <a:rPr lang="ro-RO" sz="1600" b="1" dirty="0" smtClean="0">
                          <a:solidFill>
                            <a:schemeClr val="accent1">
                              <a:lumMod val="50000"/>
                            </a:schemeClr>
                          </a:solidFill>
                          <a:effectLst/>
                        </a:rPr>
                        <a:t> </a:t>
                      </a:r>
                      <a:r>
                        <a:rPr lang="ro-RO" sz="1600" b="1" dirty="0">
                          <a:solidFill>
                            <a:schemeClr val="accent1">
                              <a:lumMod val="50000"/>
                            </a:schemeClr>
                          </a:solidFill>
                          <a:effectLst/>
                        </a:rPr>
                        <a:t>lei grad/ha</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1942">
                <a:tc vMerge="1">
                  <a:txBody>
                    <a:bodyPr/>
                    <a:lstStyle/>
                    <a:p>
                      <a:endParaRPr lang="ru-RU"/>
                    </a:p>
                  </a:txBody>
                  <a:tcPr/>
                </a:tc>
                <a:tc>
                  <a:txBody>
                    <a:bodyPr/>
                    <a:lstStyle/>
                    <a:p>
                      <a:pPr algn="just">
                        <a:lnSpc>
                          <a:spcPct val="115000"/>
                        </a:lnSpc>
                      </a:pPr>
                      <a:r>
                        <a:rPr lang="ro-RO" sz="1600" b="1">
                          <a:solidFill>
                            <a:schemeClr val="accent1">
                              <a:lumMod val="50000"/>
                            </a:schemeClr>
                          </a:solidFill>
                          <a:effectLst/>
                        </a:rPr>
                        <a:t>110 lei p/u ha</a:t>
                      </a:r>
                      <a:endParaRPr lang="en-US" sz="16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734">
                <a:tc rowSpan="2">
                  <a:txBody>
                    <a:bodyPr/>
                    <a:lstStyle/>
                    <a:p>
                      <a:pPr algn="just">
                        <a:lnSpc>
                          <a:spcPct val="115000"/>
                        </a:lnSpc>
                      </a:pPr>
                      <a:r>
                        <a:rPr lang="ro-RO" sz="1600">
                          <a:solidFill>
                            <a:schemeClr val="accent2">
                              <a:lumMod val="75000"/>
                            </a:schemeClr>
                          </a:solidFill>
                          <a:effectLst/>
                        </a:rPr>
                        <a:t>2) Terenurile destinate </a:t>
                      </a:r>
                      <a:r>
                        <a:rPr lang="ro-RO" sz="1600" err="1">
                          <a:solidFill>
                            <a:schemeClr val="accent2">
                              <a:lumMod val="75000"/>
                            </a:schemeClr>
                          </a:solidFill>
                          <a:effectLst/>
                        </a:rPr>
                        <a:t>fînețelor</a:t>
                      </a:r>
                      <a:r>
                        <a:rPr lang="ro-RO" sz="1600">
                          <a:solidFill>
                            <a:schemeClr val="accent2">
                              <a:lumMod val="75000"/>
                            </a:schemeClr>
                          </a:solidFill>
                          <a:effectLst/>
                        </a:rPr>
                        <a:t> și pășunilor:</a:t>
                      </a:r>
                      <a:endParaRPr lang="en-US" sz="1600">
                        <a:solidFill>
                          <a:schemeClr val="accent2">
                            <a:lumMod val="75000"/>
                          </a:schemeClr>
                        </a:solidFill>
                        <a:effectLst/>
                      </a:endParaRPr>
                    </a:p>
                    <a:p>
                      <a:pPr lvl="1" algn="just">
                        <a:lnSpc>
                          <a:spcPct val="115000"/>
                        </a:lnSpc>
                      </a:pPr>
                      <a:r>
                        <a:rPr lang="ro-RO" sz="1600">
                          <a:solidFill>
                            <a:schemeClr val="accent2">
                              <a:lumMod val="75000"/>
                            </a:schemeClr>
                          </a:solidFill>
                          <a:effectLst/>
                        </a:rPr>
                        <a:t>a) care au indici cadastrali</a:t>
                      </a:r>
                      <a:endParaRPr lang="en-US" sz="1600">
                        <a:solidFill>
                          <a:schemeClr val="accent2">
                            <a:lumMod val="75000"/>
                          </a:schemeClr>
                        </a:solidFill>
                        <a:effectLst/>
                      </a:endParaRPr>
                    </a:p>
                    <a:p>
                      <a:pPr lvl="1" algn="just">
                        <a:lnSpc>
                          <a:spcPct val="115000"/>
                        </a:lnSpc>
                      </a:pPr>
                      <a:r>
                        <a:rPr lang="ro-RO" sz="1600">
                          <a:solidFill>
                            <a:schemeClr val="accent2">
                              <a:lumMod val="75000"/>
                            </a:schemeClr>
                          </a:solidFill>
                          <a:effectLst/>
                        </a:rPr>
                        <a:t>b) care nu au indici cadastrali</a:t>
                      </a:r>
                      <a:endParaRPr lang="en-US" sz="160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altLang="ro-RO" sz="1600" b="1" dirty="0" smtClean="0">
                          <a:solidFill>
                            <a:schemeClr val="accent2">
                              <a:lumMod val="75000"/>
                            </a:schemeClr>
                          </a:solidFill>
                          <a:effectLst/>
                        </a:rPr>
                        <a:t>3.00</a:t>
                      </a:r>
                      <a:r>
                        <a:rPr lang="ro-RO" sz="1600" b="1" dirty="0" smtClean="0">
                          <a:solidFill>
                            <a:schemeClr val="accent2">
                              <a:lumMod val="75000"/>
                            </a:schemeClr>
                          </a:solidFill>
                          <a:effectLst/>
                        </a:rPr>
                        <a:t> </a:t>
                      </a:r>
                      <a:r>
                        <a:rPr lang="ro-RO" sz="1600" b="1" dirty="0">
                          <a:solidFill>
                            <a:schemeClr val="accent2">
                              <a:lumMod val="75000"/>
                            </a:schemeClr>
                          </a:solidFill>
                          <a:effectLst/>
                        </a:rPr>
                        <a:t>lei p/u 1 grad ha</a:t>
                      </a:r>
                      <a:endParaRPr lang="en-US" sz="1600" b="1"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734">
                <a:tc vMerge="1">
                  <a:txBody>
                    <a:bodyPr/>
                    <a:lstStyle/>
                    <a:p>
                      <a:endParaRPr lang="ru-RU"/>
                    </a:p>
                  </a:txBody>
                  <a:tcPr/>
                </a:tc>
                <a:tc>
                  <a:txBody>
                    <a:bodyPr/>
                    <a:lstStyle/>
                    <a:p>
                      <a:pPr algn="just">
                        <a:lnSpc>
                          <a:spcPct val="115000"/>
                        </a:lnSpc>
                      </a:pPr>
                      <a:r>
                        <a:rPr lang="ro-RO" sz="1600" b="1" dirty="0">
                          <a:solidFill>
                            <a:schemeClr val="accent2">
                              <a:lumMod val="75000"/>
                            </a:schemeClr>
                          </a:solidFill>
                          <a:effectLst/>
                        </a:rPr>
                        <a:t>55 lei p/u 1ha</a:t>
                      </a:r>
                      <a:endParaRPr lang="en-US" sz="1600" b="1"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4320">
                <a:tc>
                  <a:txBody>
                    <a:bodyPr/>
                    <a:lstStyle/>
                    <a:p>
                      <a:pPr algn="just">
                        <a:lnSpc>
                          <a:spcPct val="115000"/>
                        </a:lnSpc>
                      </a:pPr>
                      <a:r>
                        <a:rPr lang="ro-RO" sz="1600">
                          <a:solidFill>
                            <a:schemeClr val="accent1">
                              <a:lumMod val="50000"/>
                            </a:schemeClr>
                          </a:solidFill>
                          <a:effectLst/>
                        </a:rPr>
                        <a:t>3) Terenurile ocupate de obiecte acvatice (iazuri, lacuri etc.)</a:t>
                      </a:r>
                      <a:endParaRPr lang="en-US" sz="16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altLang="ro-RO" sz="1600" b="1" dirty="0" smtClean="0">
                          <a:solidFill>
                            <a:schemeClr val="accent1">
                              <a:lumMod val="50000"/>
                            </a:schemeClr>
                          </a:solidFill>
                          <a:effectLst/>
                        </a:rPr>
                        <a:t>4</a:t>
                      </a:r>
                      <a:r>
                        <a:rPr lang="en-US" altLang="ro-RO" sz="1600" b="1" dirty="0" smtClean="0">
                          <a:solidFill>
                            <a:schemeClr val="accent1">
                              <a:lumMod val="50000"/>
                            </a:schemeClr>
                          </a:solidFill>
                          <a:effectLst/>
                        </a:rPr>
                        <a:t>00</a:t>
                      </a:r>
                      <a:r>
                        <a:rPr lang="ro-RO" sz="1600" b="1" dirty="0" smtClean="0">
                          <a:solidFill>
                            <a:schemeClr val="accent1">
                              <a:lumMod val="50000"/>
                            </a:schemeClr>
                          </a:solidFill>
                          <a:effectLst/>
                        </a:rPr>
                        <a:t> </a:t>
                      </a:r>
                      <a:r>
                        <a:rPr lang="ro-RO" sz="1600" b="1" dirty="0">
                          <a:solidFill>
                            <a:schemeClr val="accent1">
                              <a:lumMod val="50000"/>
                            </a:schemeClr>
                          </a:solidFill>
                          <a:effectLst/>
                        </a:rPr>
                        <a:t>lei ha de suprafața acvatică</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68577">
                <a:tc>
                  <a:txBody>
                    <a:bodyPr/>
                    <a:lstStyle/>
                    <a:p>
                      <a:pPr algn="just">
                        <a:lnSpc>
                          <a:spcPct val="115000"/>
                        </a:lnSpc>
                      </a:pPr>
                      <a:r>
                        <a:rPr lang="ro-RO" sz="1800" u="sng" dirty="0">
                          <a:solidFill>
                            <a:schemeClr val="accent1">
                              <a:lumMod val="50000"/>
                            </a:schemeClr>
                          </a:solidFill>
                          <a:effectLst/>
                        </a:rPr>
                        <a:t>Terenurile din intravilan</a:t>
                      </a:r>
                      <a:r>
                        <a:rPr lang="ro-RO" sz="1600" dirty="0">
                          <a:solidFill>
                            <a:schemeClr val="accent1">
                              <a:lumMod val="50000"/>
                            </a:schemeClr>
                          </a:solidFill>
                          <a:effectLst/>
                        </a:rPr>
                        <a:t>, inclusiv:</a:t>
                      </a:r>
                      <a:endParaRPr lang="en-US" sz="1600" dirty="0">
                        <a:solidFill>
                          <a:schemeClr val="accent1">
                            <a:lumMod val="50000"/>
                          </a:schemeClr>
                        </a:solidFill>
                        <a:effectLst/>
                      </a:endParaRPr>
                    </a:p>
                    <a:p>
                      <a:pPr marL="457200" lvl="1" indent="0" algn="just">
                        <a:lnSpc>
                          <a:spcPct val="115000"/>
                        </a:lnSpc>
                        <a:buFont typeface="+mj-lt"/>
                        <a:buNone/>
                      </a:pPr>
                      <a:r>
                        <a:rPr lang="ro-RO" sz="1600" dirty="0">
                          <a:solidFill>
                            <a:schemeClr val="accent1">
                              <a:lumMod val="50000"/>
                            </a:schemeClr>
                          </a:solidFill>
                          <a:effectLst/>
                        </a:rPr>
                        <a:t>1) terenurile pe care sunt amplasate fondul de locuințe, loturi de pe </a:t>
                      </a:r>
                      <a:r>
                        <a:rPr lang="ro-RO" sz="1600" dirty="0" err="1">
                          <a:solidFill>
                            <a:schemeClr val="accent1">
                              <a:lumMod val="50000"/>
                            </a:schemeClr>
                          </a:solidFill>
                          <a:effectLst/>
                        </a:rPr>
                        <a:t>lîngă</a:t>
                      </a:r>
                      <a:r>
                        <a:rPr lang="ro-RO" sz="1600" dirty="0">
                          <a:solidFill>
                            <a:schemeClr val="accent1">
                              <a:lumMod val="50000"/>
                            </a:schemeClr>
                          </a:solidFill>
                          <a:effectLst/>
                        </a:rPr>
                        <a:t> domiciliu (inclusiv terenurile atribuite de către autoritățile publice locale ca loturi de pe lingă domiciliu și distribuite în extravilan, din cauza insuficienței de terenuri în intravilan (grădini)) în localitățile rurale; </a:t>
                      </a:r>
                      <a:endParaRPr lang="en-US" sz="16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altLang="ro-RO" sz="1600" b="1" dirty="0" smtClean="0">
                          <a:solidFill>
                            <a:schemeClr val="accent1">
                              <a:lumMod val="50000"/>
                            </a:schemeClr>
                          </a:solidFill>
                          <a:effectLst/>
                        </a:rPr>
                        <a:t>3.00</a:t>
                      </a:r>
                      <a:r>
                        <a:rPr lang="ro-RO" sz="1600" b="1" dirty="0" smtClean="0">
                          <a:solidFill>
                            <a:schemeClr val="accent1">
                              <a:lumMod val="50000"/>
                            </a:schemeClr>
                          </a:solidFill>
                          <a:effectLst/>
                        </a:rPr>
                        <a:t> </a:t>
                      </a:r>
                      <a:r>
                        <a:rPr lang="ro-RO" sz="1600" b="1" dirty="0">
                          <a:solidFill>
                            <a:schemeClr val="accent1">
                              <a:lumMod val="50000"/>
                            </a:schemeClr>
                          </a:solidFill>
                          <a:effectLst/>
                        </a:rPr>
                        <a:t>lei p/u 100 m</a:t>
                      </a:r>
                      <a:r>
                        <a:rPr lang="ro-RO" sz="1600" b="1" baseline="30000" dirty="0">
                          <a:solidFill>
                            <a:schemeClr val="accent1">
                              <a:lumMod val="50000"/>
                            </a:schemeClr>
                          </a:solidFill>
                          <a:effectLst/>
                        </a:rPr>
                        <a:t>2</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13201">
                <a:tc>
                  <a:txBody>
                    <a:bodyPr/>
                    <a:lstStyle/>
                    <a:p>
                      <a:pPr marL="457200" lvl="1" indent="0" algn="just">
                        <a:lnSpc>
                          <a:spcPct val="115000"/>
                        </a:lnSpc>
                        <a:buFont typeface="+mj-lt"/>
                        <a:buNone/>
                      </a:pPr>
                      <a:r>
                        <a:rPr lang="ro-RO" sz="1600">
                          <a:solidFill>
                            <a:schemeClr val="accent2">
                              <a:lumMod val="75000"/>
                            </a:schemeClr>
                          </a:solidFill>
                          <a:effectLst/>
                        </a:rPr>
                        <a:t>2) terenurile destinate întreprinderilor agricole, alte terenuri neevaluate de către organele cadastrale teritoriale conform valorii estimate. </a:t>
                      </a:r>
                      <a:endParaRPr lang="en-US" sz="160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altLang="ro-RO" sz="1600" b="1" dirty="0" smtClean="0">
                          <a:solidFill>
                            <a:schemeClr val="accent2">
                              <a:lumMod val="75000"/>
                            </a:schemeClr>
                          </a:solidFill>
                          <a:effectLst/>
                        </a:rPr>
                        <a:t>500</a:t>
                      </a:r>
                      <a:r>
                        <a:rPr lang="ro-RO" sz="1600" b="1" dirty="0" smtClean="0">
                          <a:solidFill>
                            <a:schemeClr val="accent2">
                              <a:lumMod val="75000"/>
                            </a:schemeClr>
                          </a:solidFill>
                          <a:effectLst/>
                        </a:rPr>
                        <a:t> </a:t>
                      </a:r>
                      <a:r>
                        <a:rPr lang="ro-RO" sz="1600" b="1" dirty="0">
                          <a:solidFill>
                            <a:schemeClr val="accent2">
                              <a:lumMod val="75000"/>
                            </a:schemeClr>
                          </a:solidFill>
                          <a:effectLst/>
                        </a:rPr>
                        <a:t>lei p/u 100 m</a:t>
                      </a:r>
                      <a:r>
                        <a:rPr lang="ro-RO" sz="1600" b="1" baseline="30000" dirty="0">
                          <a:solidFill>
                            <a:schemeClr val="accent2">
                              <a:lumMod val="75000"/>
                            </a:schemeClr>
                          </a:solidFill>
                          <a:effectLst/>
                        </a:rPr>
                        <a:t>2</a:t>
                      </a:r>
                      <a:endParaRPr lang="en-US" sz="1600" b="1"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11328">
                <a:tc>
                  <a:txBody>
                    <a:bodyPr/>
                    <a:lstStyle/>
                    <a:p>
                      <a:pPr algn="just">
                        <a:lnSpc>
                          <a:spcPct val="115000"/>
                        </a:lnSpc>
                      </a:pPr>
                      <a:r>
                        <a:rPr lang="ro-RO" sz="1800" u="sng">
                          <a:solidFill>
                            <a:schemeClr val="accent1">
                              <a:lumMod val="50000"/>
                            </a:schemeClr>
                          </a:solidFill>
                          <a:effectLst/>
                        </a:rPr>
                        <a:t>Terenurile din extravilan</a:t>
                      </a:r>
                      <a:r>
                        <a:rPr lang="ro-RO" sz="1600">
                          <a:solidFill>
                            <a:schemeClr val="accent1">
                              <a:lumMod val="50000"/>
                            </a:schemeClr>
                          </a:solidFill>
                          <a:effectLst/>
                        </a:rPr>
                        <a:t>, inclusiv:</a:t>
                      </a:r>
                      <a:endParaRPr lang="en-US" sz="1600">
                        <a:solidFill>
                          <a:schemeClr val="accent1">
                            <a:lumMod val="50000"/>
                          </a:schemeClr>
                        </a:solidFill>
                        <a:effectLst/>
                      </a:endParaRPr>
                    </a:p>
                    <a:p>
                      <a:pPr marL="0" lvl="0" indent="0" algn="just">
                        <a:lnSpc>
                          <a:spcPct val="115000"/>
                        </a:lnSpc>
                        <a:buFont typeface="+mj-lt"/>
                        <a:buNone/>
                      </a:pPr>
                      <a:r>
                        <a:rPr lang="ro-RO" sz="1600">
                          <a:solidFill>
                            <a:schemeClr val="accent1">
                              <a:lumMod val="50000"/>
                            </a:schemeClr>
                          </a:solidFill>
                          <a:effectLst/>
                        </a:rPr>
                        <a:t>       1) terenurile pe care sunt amplasate clădiri și construcții, carierele și pămînturile distruse în urma activității de producție, neevaluate de către organele cadastrale teritoriale  conform valorii estimate;</a:t>
                      </a:r>
                      <a:endParaRPr lang="en-US" sz="16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en-US" altLang="ro-RO" sz="1600" b="1" dirty="0">
                          <a:solidFill>
                            <a:schemeClr val="accent1">
                              <a:lumMod val="50000"/>
                            </a:schemeClr>
                          </a:solidFill>
                          <a:effectLst/>
                        </a:rPr>
                        <a:t>455</a:t>
                      </a:r>
                      <a:r>
                        <a:rPr lang="ro-RO" sz="1600" b="1" dirty="0">
                          <a:solidFill>
                            <a:schemeClr val="accent1">
                              <a:lumMod val="50000"/>
                            </a:schemeClr>
                          </a:solidFill>
                          <a:effectLst/>
                        </a:rPr>
                        <a:t> lei p/u 1 ha</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57200">
                <a:tc>
                  <a:txBody>
                    <a:bodyPr/>
                    <a:lstStyle/>
                    <a:p>
                      <a:pPr algn="just">
                        <a:lnSpc>
                          <a:spcPct val="115000"/>
                        </a:lnSpc>
                      </a:pPr>
                      <a:r>
                        <a:rPr lang="ro-RO" sz="1600">
                          <a:solidFill>
                            <a:schemeClr val="accent1">
                              <a:lumMod val="50000"/>
                            </a:schemeClr>
                          </a:solidFill>
                          <a:effectLst/>
                        </a:rPr>
                        <a:t>       2) terenurile altele decît cele specificate la alin. 1), neevaluate de către organele cadastrale teritoriale conform valorii estimate.</a:t>
                      </a:r>
                      <a:endParaRPr lang="en-US" sz="16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en-US" altLang="ro-RO" sz="1600" b="1" dirty="0">
                          <a:solidFill>
                            <a:schemeClr val="accent1">
                              <a:lumMod val="50000"/>
                            </a:schemeClr>
                          </a:solidFill>
                          <a:effectLst/>
                        </a:rPr>
                        <a:t>91</a:t>
                      </a:r>
                      <a:r>
                        <a:rPr lang="ro-RO" sz="1600" b="1" dirty="0">
                          <a:solidFill>
                            <a:schemeClr val="accent1">
                              <a:lumMod val="50000"/>
                            </a:schemeClr>
                          </a:solidFill>
                          <a:effectLst/>
                        </a:rPr>
                        <a:t> lei p/u ha</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p:cNvSpPr>
            <a:spLocks noGrp="1"/>
          </p:cNvSpPr>
          <p:nvPr>
            <p:ph type="title"/>
          </p:nvPr>
        </p:nvSpPr>
        <p:spPr>
          <a:xfrm>
            <a:off x="153988" y="231775"/>
            <a:ext cx="11884025" cy="736600"/>
          </a:xfrm>
        </p:spPr>
        <p:txBody>
          <a:bodyPr anchor="t">
            <a:noAutofit/>
          </a:bodyPr>
          <a:lstStyle/>
          <a:p>
            <a:pPr algn="ctr" eaLnBrk="1" hangingPunct="1"/>
            <a:r>
              <a:rPr lang="it-IT" altLang="ro-RO" sz="3200">
                <a:solidFill>
                  <a:schemeClr val="bg1"/>
                </a:solidFill>
                <a:latin typeface="Arial Black" panose="020B0A04020102020204" pitchFamily="34" charset="0"/>
              </a:rPr>
              <a:t>Cotele la impozitul pe bunuri imobiliare</a:t>
            </a:r>
            <a:r>
              <a:rPr lang="ro-RO" altLang="ro-RO" sz="3200">
                <a:solidFill>
                  <a:schemeClr val="bg1"/>
                </a:solidFill>
                <a:latin typeface="Arial Black" panose="020B0A04020102020204" pitchFamily="34" charset="0"/>
              </a:rPr>
              <a:t> neevaluate</a:t>
            </a:r>
            <a:endParaRPr lang="en-US" altLang="ro-RO" sz="3200">
              <a:solidFill>
                <a:schemeClr val="bg1"/>
              </a:solidFill>
              <a:latin typeface="Arial Black" panose="020B0A04020102020204" pitchFamily="34" charset="0"/>
            </a:endParaRPr>
          </a:p>
        </p:txBody>
      </p:sp>
      <p:graphicFrame>
        <p:nvGraphicFramePr>
          <p:cNvPr id="2" name="Table 1"/>
          <p:cNvGraphicFramePr>
            <a:graphicFrameLocks noGrp="1"/>
          </p:cNvGraphicFramePr>
          <p:nvPr/>
        </p:nvGraphicFramePr>
        <p:xfrm>
          <a:off x="209550" y="1209295"/>
          <a:ext cx="11576050" cy="5315514"/>
        </p:xfrm>
        <a:graphic>
          <a:graphicData uri="http://schemas.openxmlformats.org/drawingml/2006/table">
            <a:tbl>
              <a:tblPr firstRow="1" firstCol="1" bandRow="1">
                <a:tableStyleId>{5C22544A-7EE6-4342-B048-85BDC9FD1C3A}</a:tableStyleId>
              </a:tblPr>
              <a:tblGrid>
                <a:gridCol w="8663709"/>
                <a:gridCol w="2912341"/>
              </a:tblGrid>
              <a:tr h="946626">
                <a:tc rowSpan="2">
                  <a:txBody>
                    <a:bodyPr/>
                    <a:lstStyle/>
                    <a:p>
                      <a:pPr algn="just">
                        <a:lnSpc>
                          <a:spcPct val="115000"/>
                        </a:lnSpc>
                      </a:pPr>
                      <a:r>
                        <a:rPr lang="ro-RO" sz="1800" dirty="0">
                          <a:solidFill>
                            <a:schemeClr val="accent1">
                              <a:lumMod val="50000"/>
                            </a:schemeClr>
                          </a:solidFill>
                          <a:effectLst/>
                        </a:rPr>
                        <a:t>Pentru clădirile și construcțiile cu destinație agricolă, precum și pe alte bunuri imobiliare, cu excepția celor prevăzute în punctele 10 și 11,neevaluate de către organele cadastrale teritoriale conform valorii estimate, se stabilește după cum urmează:     </a:t>
                      </a:r>
                      <a:endParaRPr lang="en-US" sz="1800" dirty="0">
                        <a:solidFill>
                          <a:schemeClr val="accent1">
                            <a:lumMod val="50000"/>
                          </a:schemeClr>
                        </a:solidFill>
                        <a:effectLst/>
                      </a:endParaRPr>
                    </a:p>
                    <a:p>
                      <a:pPr marL="342900" lvl="0" indent="0" algn="just">
                        <a:lnSpc>
                          <a:spcPct val="115000"/>
                        </a:lnSpc>
                        <a:buFont typeface="+mj-lt"/>
                        <a:buAutoNum type="alphaLcParenR"/>
                      </a:pPr>
                      <a:r>
                        <a:rPr lang="ro-RO" sz="1800" dirty="0">
                          <a:solidFill>
                            <a:schemeClr val="accent1">
                              <a:lumMod val="50000"/>
                            </a:schemeClr>
                          </a:solidFill>
                          <a:effectLst/>
                        </a:rPr>
                        <a:t>pentru persoanele juridice si fizice, care desfășoară activitate de întreprinzător;	</a:t>
                      </a:r>
                      <a:endParaRPr lang="en-US" sz="1800" dirty="0">
                        <a:solidFill>
                          <a:schemeClr val="accent1">
                            <a:lumMod val="50000"/>
                          </a:schemeClr>
                        </a:solidFill>
                        <a:effectLst/>
                        <a:latin typeface="Times New Roman" panose="02020603050405020304"/>
                        <a:cs typeface="Times New Roman" panose="02020603050405020304"/>
                      </a:endParaRPr>
                    </a:p>
                    <a:p>
                      <a:pPr marL="342900" lvl="0" indent="0" algn="just">
                        <a:lnSpc>
                          <a:spcPct val="115000"/>
                        </a:lnSpc>
                        <a:buAutoNum type="alphaLcParenR"/>
                      </a:pPr>
                      <a:r>
                        <a:rPr lang="ro-RO" sz="1800" dirty="0">
                          <a:solidFill>
                            <a:schemeClr val="accent1">
                              <a:lumMod val="50000"/>
                            </a:schemeClr>
                          </a:solidFill>
                          <a:effectLst/>
                        </a:rPr>
                        <a:t>pentru persoanele fizice, altele decât cele specificate la prima liniuță</a:t>
                      </a:r>
                      <a:endParaRPr lang="en-US" sz="1800" dirty="0">
                        <a:solidFill>
                          <a:schemeClr val="accent1">
                            <a:lumMod val="50000"/>
                          </a:schemeClr>
                        </a:solidFill>
                        <a:effectLst/>
                        <a:latin typeface="Times New Roman" panose="02020603050405020304"/>
                        <a:ea typeface="Times New Roman" panose="02020603050405020304" pitchFamily="18" charset="0"/>
                        <a:cs typeface="Times New Roman" panose="02020603050405020304"/>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l" rtl="0" eaLnBrk="1" latinLnBrk="0" hangingPunct="1">
                        <a:lnSpc>
                          <a:spcPct val="0"/>
                        </a:lnSpc>
                        <a:tabLst>
                          <a:tab pos="111125" algn="l"/>
                        </a:tabLst>
                      </a:pPr>
                      <a:r>
                        <a:rPr lang="ro-RO" sz="1800" b="1" kern="1200" dirty="0">
                          <a:solidFill>
                            <a:schemeClr val="accent1">
                              <a:lumMod val="50000"/>
                            </a:schemeClr>
                          </a:solidFill>
                          <a:effectLst/>
                          <a:latin typeface="+mn-lt"/>
                          <a:ea typeface="+mn-ea"/>
                          <a:cs typeface="+mn-cs"/>
                        </a:rPr>
                        <a:t> 0.1% din valoarea contabilă</a:t>
                      </a:r>
                      <a:endParaRPr lang="en-US" sz="1800" b="1" kern="1200" dirty="0">
                        <a:solidFill>
                          <a:schemeClr val="accent1">
                            <a:lumMod val="50000"/>
                          </a:schemeClr>
                        </a:solidFill>
                        <a:effectLst/>
                        <a:latin typeface="+mn-lt"/>
                        <a:ea typeface="+mn-ea"/>
                        <a:cs typeface="+mn-cs"/>
                      </a:endParaRPr>
                    </a:p>
                  </a:txBody>
                  <a:tcPr marL="52978" marR="5297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88254">
                <a:tc vMerge="1">
                  <a:txBody>
                    <a:bodyPr/>
                    <a:lstStyle/>
                    <a:p>
                      <a:endParaRPr lang="ru-RU"/>
                    </a:p>
                  </a:txBody>
                  <a:tcPr/>
                </a:tc>
                <a:tc>
                  <a:txBody>
                    <a:bodyPr/>
                    <a:lstStyle/>
                    <a:p>
                      <a:pPr algn="l">
                        <a:lnSpc>
                          <a:spcPct val="115000"/>
                        </a:lnSpc>
                      </a:pPr>
                      <a:r>
                        <a:rPr lang="ro-RO" sz="1800" b="1" dirty="0">
                          <a:solidFill>
                            <a:schemeClr val="accent1">
                              <a:lumMod val="50000"/>
                            </a:schemeClr>
                          </a:solidFill>
                          <a:effectLst/>
                        </a:rPr>
                        <a:t>0.1% din costul bunurilor imobile</a:t>
                      </a:r>
                      <a:endParaRPr lang="en-US" sz="18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59220">
                <a:tc rowSpan="2">
                  <a:txBody>
                    <a:bodyPr/>
                    <a:lstStyle/>
                    <a:p>
                      <a:pPr algn="just">
                        <a:lnSpc>
                          <a:spcPct val="115000"/>
                        </a:lnSpc>
                      </a:pPr>
                      <a:r>
                        <a:rPr lang="ro-RO" sz="1800">
                          <a:solidFill>
                            <a:schemeClr val="accent2">
                              <a:lumMod val="75000"/>
                            </a:schemeClr>
                          </a:solidFill>
                          <a:effectLst/>
                        </a:rPr>
                        <a:t>Impozit pe bunurile imobiliare, cu altă destinație </a:t>
                      </a:r>
                      <a:r>
                        <a:rPr lang="ro-RO" sz="1800" err="1">
                          <a:solidFill>
                            <a:schemeClr val="accent2">
                              <a:lumMod val="75000"/>
                            </a:schemeClr>
                          </a:solidFill>
                          <a:effectLst/>
                        </a:rPr>
                        <a:t>decît</a:t>
                      </a:r>
                      <a:r>
                        <a:rPr lang="ro-RO" sz="1800">
                          <a:solidFill>
                            <a:schemeClr val="accent2">
                              <a:lumMod val="75000"/>
                            </a:schemeClr>
                          </a:solidFill>
                          <a:effectLst/>
                        </a:rPr>
                        <a:t> cea locativa sau agricolă, exceptând garajele și terenurile pe care acestea sunt amplasate și loturile întovărășirilor pomicole cu sau fără construcții pe ele, neevaluate de către organele cadastrale teritoriale conform valorii estimate, inclusiv:</a:t>
                      </a:r>
                      <a:endParaRPr lang="en-US" sz="1800">
                        <a:solidFill>
                          <a:schemeClr val="accent2">
                            <a:lumMod val="75000"/>
                          </a:schemeClr>
                        </a:solidFill>
                        <a:effectLst/>
                      </a:endParaRPr>
                    </a:p>
                    <a:p>
                      <a:pPr marL="514350" lvl="0" indent="0" algn="just">
                        <a:lnSpc>
                          <a:spcPct val="115000"/>
                        </a:lnSpc>
                        <a:buFont typeface="+mj-lt"/>
                        <a:buAutoNum type="alphaLcParenR"/>
                      </a:pPr>
                      <a:r>
                        <a:rPr lang="ro-RO" sz="1800">
                          <a:solidFill>
                            <a:schemeClr val="accent2">
                              <a:lumMod val="75000"/>
                            </a:schemeClr>
                          </a:solidFill>
                          <a:effectLst/>
                        </a:rPr>
                        <a:t>pentru persoanele juridice și fizice care desfășoară activitate de întreprinzător;</a:t>
                      </a:r>
                      <a:endParaRPr lang="en-US" sz="1800">
                        <a:solidFill>
                          <a:schemeClr val="accent2">
                            <a:lumMod val="75000"/>
                          </a:schemeClr>
                        </a:solidFill>
                        <a:effectLst/>
                      </a:endParaRPr>
                    </a:p>
                    <a:p>
                      <a:pPr marL="514350" lvl="0" indent="0" algn="just">
                        <a:lnSpc>
                          <a:spcPct val="115000"/>
                        </a:lnSpc>
                        <a:buFont typeface="+mj-lt"/>
                        <a:buAutoNum type="alphaLcParenR"/>
                      </a:pPr>
                      <a:r>
                        <a:rPr lang="ro-RO" sz="1800">
                          <a:solidFill>
                            <a:schemeClr val="accent2">
                              <a:lumMod val="75000"/>
                            </a:schemeClr>
                          </a:solidFill>
                          <a:effectLst/>
                        </a:rPr>
                        <a:t>persoanele fizice, altele decât cele specificate la lit. a).</a:t>
                      </a:r>
                      <a:endParaRPr lang="en-US" sz="180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pPr>
                      <a:endParaRPr lang="ro-RO" sz="1800" b="1" dirty="0">
                        <a:solidFill>
                          <a:schemeClr val="accent2">
                            <a:lumMod val="75000"/>
                          </a:schemeClr>
                        </a:solidFill>
                        <a:effectLst/>
                      </a:endParaRPr>
                    </a:p>
                    <a:p>
                      <a:pPr lvl="0" algn="l">
                        <a:lnSpc>
                          <a:spcPct val="115000"/>
                        </a:lnSpc>
                        <a:buNone/>
                      </a:pPr>
                      <a:endParaRPr lang="ro-RO" sz="1800" b="1" dirty="0">
                        <a:solidFill>
                          <a:schemeClr val="accent2">
                            <a:lumMod val="75000"/>
                          </a:schemeClr>
                        </a:solidFill>
                        <a:effectLst/>
                      </a:endParaRPr>
                    </a:p>
                    <a:p>
                      <a:pPr lvl="0" algn="l">
                        <a:lnSpc>
                          <a:spcPct val="115000"/>
                        </a:lnSpc>
                        <a:buNone/>
                      </a:pPr>
                      <a:endParaRPr lang="ro-RO" sz="1800" b="1" dirty="0">
                        <a:solidFill>
                          <a:schemeClr val="accent2">
                            <a:lumMod val="75000"/>
                          </a:schemeClr>
                        </a:solidFill>
                        <a:effectLst/>
                      </a:endParaRPr>
                    </a:p>
                    <a:p>
                      <a:pPr lvl="0" algn="l">
                        <a:lnSpc>
                          <a:spcPct val="115000"/>
                        </a:lnSpc>
                        <a:buNone/>
                      </a:pPr>
                      <a:r>
                        <a:rPr lang="ro-RO" sz="1800" b="1" dirty="0">
                          <a:solidFill>
                            <a:schemeClr val="accent2">
                              <a:lumMod val="75000"/>
                            </a:schemeClr>
                          </a:solidFill>
                          <a:effectLst/>
                        </a:rPr>
                        <a:t>0.3% din valoarea contabilă</a:t>
                      </a:r>
                      <a:endParaRPr lang="ro-RO" sz="2000" dirty="0"/>
                    </a:p>
                  </a:txBody>
                  <a:tcPr marL="52978" marR="5297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33055">
                <a:tc vMerge="1">
                  <a:txBody>
                    <a:bodyPr/>
                    <a:lstStyle/>
                    <a:p>
                      <a:endParaRPr lang="ru-RU"/>
                    </a:p>
                  </a:txBody>
                  <a:tcPr/>
                </a:tc>
                <a:tc>
                  <a:txBody>
                    <a:bodyPr/>
                    <a:lstStyle/>
                    <a:p>
                      <a:pPr algn="l">
                        <a:lnSpc>
                          <a:spcPct val="115000"/>
                        </a:lnSpc>
                      </a:pPr>
                      <a:r>
                        <a:rPr lang="ro-RO" sz="1800" b="1" dirty="0">
                          <a:solidFill>
                            <a:schemeClr val="accent2">
                              <a:lumMod val="75000"/>
                            </a:schemeClr>
                          </a:solidFill>
                          <a:effectLst/>
                        </a:rPr>
                        <a:t>0.3% din costul bunurilor imobile</a:t>
                      </a:r>
                      <a:endParaRPr lang="en-US" sz="1800" b="1"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88254">
                <a:tc rowSpan="2">
                  <a:txBody>
                    <a:bodyPr/>
                    <a:lstStyle/>
                    <a:p>
                      <a:pPr algn="just">
                        <a:lnSpc>
                          <a:spcPct val="115000"/>
                        </a:lnSpc>
                      </a:pPr>
                      <a:r>
                        <a:rPr lang="ro-RO" sz="1800">
                          <a:solidFill>
                            <a:schemeClr val="accent1">
                              <a:lumMod val="50000"/>
                            </a:schemeClr>
                          </a:solidFill>
                          <a:effectLst/>
                        </a:rPr>
                        <a:t>Bunurile imobiliare cu destinație locativă (apartamente și case de locuit individuale) din localitățile rurale se stabilesc după cum urmează:</a:t>
                      </a:r>
                      <a:endParaRPr lang="en-US" sz="1800">
                        <a:solidFill>
                          <a:schemeClr val="accent1">
                            <a:lumMod val="50000"/>
                          </a:schemeClr>
                        </a:solidFill>
                        <a:effectLst/>
                      </a:endParaRPr>
                    </a:p>
                    <a:p>
                      <a:pPr indent="342900" algn="just">
                        <a:lnSpc>
                          <a:spcPct val="115000"/>
                        </a:lnSpc>
                      </a:pPr>
                      <a:r>
                        <a:rPr lang="ro-RO" sz="1800">
                          <a:solidFill>
                            <a:schemeClr val="accent1">
                              <a:lumMod val="50000"/>
                            </a:schemeClr>
                          </a:solidFill>
                          <a:effectLst/>
                        </a:rPr>
                        <a:t>a) pentru persoanele juridice și fizice care desfășoară activitate de întreprinzător;</a:t>
                      </a:r>
                      <a:endParaRPr lang="en-US" sz="1800">
                        <a:solidFill>
                          <a:schemeClr val="accent1">
                            <a:lumMod val="50000"/>
                          </a:schemeClr>
                        </a:solidFill>
                        <a:effectLst/>
                      </a:endParaRPr>
                    </a:p>
                    <a:p>
                      <a:pPr indent="342900" algn="just">
                        <a:lnSpc>
                          <a:spcPct val="115000"/>
                        </a:lnSpc>
                      </a:pPr>
                      <a:r>
                        <a:rPr lang="ro-RO" sz="1800">
                          <a:solidFill>
                            <a:schemeClr val="accent1">
                              <a:lumMod val="50000"/>
                            </a:schemeClr>
                          </a:solidFill>
                          <a:effectLst/>
                        </a:rPr>
                        <a:t>b) persoanele fizice, altele </a:t>
                      </a:r>
                      <a:r>
                        <a:rPr lang="ro-RO" sz="1800" err="1">
                          <a:solidFill>
                            <a:schemeClr val="accent1">
                              <a:lumMod val="50000"/>
                            </a:schemeClr>
                          </a:solidFill>
                          <a:effectLst/>
                        </a:rPr>
                        <a:t>decît</a:t>
                      </a:r>
                      <a:r>
                        <a:rPr lang="ro-RO" sz="1800">
                          <a:solidFill>
                            <a:schemeClr val="accent1">
                              <a:lumMod val="50000"/>
                            </a:schemeClr>
                          </a:solidFill>
                          <a:effectLst/>
                        </a:rPr>
                        <a:t> cele specificate la lit. a)</a:t>
                      </a:r>
                      <a:endParaRPr lang="en-US" sz="18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pPr>
                      <a:endParaRPr lang="ro-RO" sz="1800" b="1" dirty="0">
                        <a:solidFill>
                          <a:schemeClr val="accent1">
                            <a:lumMod val="50000"/>
                          </a:schemeClr>
                        </a:solidFill>
                        <a:effectLst/>
                      </a:endParaRPr>
                    </a:p>
                    <a:p>
                      <a:pPr lvl="0" algn="l">
                        <a:lnSpc>
                          <a:spcPct val="115000"/>
                        </a:lnSpc>
                        <a:buNone/>
                      </a:pPr>
                      <a:r>
                        <a:rPr lang="ro-RO" sz="1800" b="1" dirty="0">
                          <a:solidFill>
                            <a:schemeClr val="accent1">
                              <a:lumMod val="50000"/>
                            </a:schemeClr>
                          </a:solidFill>
                          <a:effectLst/>
                        </a:rPr>
                        <a:t>0.1% din valoarea contabilă</a:t>
                      </a:r>
                      <a:endParaRPr lang="en-US" sz="1800" b="1" dirty="0">
                        <a:solidFill>
                          <a:schemeClr val="accent1">
                            <a:lumMod val="50000"/>
                          </a:schemeClr>
                        </a:solidFill>
                        <a:effectLst/>
                        <a:latin typeface="Times New Roman" panose="02020603050405020304"/>
                        <a:ea typeface="Times New Roman" panose="02020603050405020304" pitchFamily="18" charset="0"/>
                        <a:cs typeface="Times New Roman" panose="02020603050405020304"/>
                      </a:endParaRPr>
                    </a:p>
                  </a:txBody>
                  <a:tcPr marL="52978" marR="529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12089">
                <a:tc vMerge="1">
                  <a:txBody>
                    <a:bodyPr/>
                    <a:lstStyle/>
                    <a:p>
                      <a:endParaRPr lang="ru-RU"/>
                    </a:p>
                  </a:txBody>
                  <a:tcPr/>
                </a:tc>
                <a:tc>
                  <a:txBody>
                    <a:bodyPr/>
                    <a:lstStyle/>
                    <a:p>
                      <a:pPr algn="l">
                        <a:lnSpc>
                          <a:spcPct val="115000"/>
                        </a:lnSpc>
                      </a:pPr>
                      <a:r>
                        <a:rPr lang="ro-RO" sz="1800" b="1" dirty="0">
                          <a:solidFill>
                            <a:schemeClr val="accent1">
                              <a:lumMod val="50000"/>
                            </a:schemeClr>
                          </a:solidFill>
                          <a:effectLst/>
                        </a:rPr>
                        <a:t>0.1% din costul bunurilor imobile</a:t>
                      </a:r>
                      <a:endParaRPr lang="en-US" sz="18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p:cNvSpPr>
            <a:spLocks noGrp="1"/>
          </p:cNvSpPr>
          <p:nvPr>
            <p:ph type="title"/>
          </p:nvPr>
        </p:nvSpPr>
        <p:spPr>
          <a:xfrm>
            <a:off x="153988" y="231775"/>
            <a:ext cx="11884025" cy="736600"/>
          </a:xfrm>
        </p:spPr>
        <p:txBody>
          <a:bodyPr anchor="t">
            <a:noAutofit/>
          </a:bodyPr>
          <a:lstStyle/>
          <a:p>
            <a:pPr algn="ctr" eaLnBrk="1" hangingPunct="1"/>
            <a:r>
              <a:rPr lang="it-IT" altLang="ro-RO" sz="3200">
                <a:solidFill>
                  <a:schemeClr val="bg1"/>
                </a:solidFill>
                <a:latin typeface="Arial Black" panose="020B0A04020102020204" pitchFamily="34" charset="0"/>
              </a:rPr>
              <a:t>Cotele la impozitul pe bunuri imobiliare</a:t>
            </a:r>
            <a:r>
              <a:rPr lang="ro-RO" altLang="ro-RO" sz="3200">
                <a:solidFill>
                  <a:schemeClr val="bg1"/>
                </a:solidFill>
                <a:latin typeface="Arial Black" panose="020B0A04020102020204" pitchFamily="34" charset="0"/>
              </a:rPr>
              <a:t> evaluate</a:t>
            </a:r>
            <a:endParaRPr lang="en-US" altLang="ro-RO" sz="3200">
              <a:solidFill>
                <a:schemeClr val="bg1"/>
              </a:solidFill>
              <a:latin typeface="Arial Black" panose="020B0A04020102020204" pitchFamily="34" charset="0"/>
            </a:endParaRPr>
          </a:p>
        </p:txBody>
      </p:sp>
      <p:graphicFrame>
        <p:nvGraphicFramePr>
          <p:cNvPr id="2" name="Table 1"/>
          <p:cNvGraphicFramePr>
            <a:graphicFrameLocks noGrp="1"/>
          </p:cNvGraphicFramePr>
          <p:nvPr/>
        </p:nvGraphicFramePr>
        <p:xfrm>
          <a:off x="535709" y="1200150"/>
          <a:ext cx="11503891" cy="4718052"/>
        </p:xfrm>
        <a:graphic>
          <a:graphicData uri="http://schemas.openxmlformats.org/drawingml/2006/table">
            <a:tbl>
              <a:tblPr firstRow="1" firstCol="1" bandRow="1">
                <a:tableStyleId>{2D5ABB26-0587-4C30-8999-92F81FD0307C}</a:tableStyleId>
              </a:tblPr>
              <a:tblGrid>
                <a:gridCol w="716018"/>
                <a:gridCol w="8900231"/>
                <a:gridCol w="1887642"/>
              </a:tblGrid>
              <a:tr h="512660">
                <a:tc gridSpan="3">
                  <a:txBody>
                    <a:bodyPr/>
                    <a:lstStyle/>
                    <a:p>
                      <a:pPr algn="just">
                        <a:lnSpc>
                          <a:spcPct val="115000"/>
                        </a:lnSpc>
                        <a:spcBef>
                          <a:spcPts val="600"/>
                        </a:spcBef>
                        <a:spcAft>
                          <a:spcPts val="600"/>
                        </a:spcAft>
                      </a:pPr>
                      <a:r>
                        <a:rPr lang="ro-RO" sz="2400" b="1" dirty="0">
                          <a:solidFill>
                            <a:schemeClr val="accent1">
                              <a:lumMod val="50000"/>
                            </a:schemeClr>
                          </a:solidFill>
                          <a:effectLst/>
                        </a:rPr>
                        <a:t>Bunuri imobiliare, inclusiv:</a:t>
                      </a:r>
                      <a:endParaRPr lang="en-US" sz="2400" b="1" dirty="0">
                        <a:solidFill>
                          <a:schemeClr val="accent1">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60024">
                <a:tc>
                  <a:txBody>
                    <a:bodyPr/>
                    <a:lstStyle/>
                    <a:p>
                      <a:pPr algn="ctr">
                        <a:lnSpc>
                          <a:spcPct val="115000"/>
                        </a:lnSpc>
                        <a:spcBef>
                          <a:spcPts val="600"/>
                        </a:spcBef>
                        <a:spcAft>
                          <a:spcPts val="600"/>
                        </a:spcAft>
                      </a:pPr>
                      <a:r>
                        <a:rPr lang="ro-RO" sz="2000" b="1">
                          <a:solidFill>
                            <a:schemeClr val="accent2"/>
                          </a:solidFill>
                          <a:effectLst/>
                        </a:rPr>
                        <a:t>1.</a:t>
                      </a:r>
                      <a:endParaRPr lang="en-US" sz="2000" b="1">
                        <a:solidFill>
                          <a:schemeClr val="accent2"/>
                        </a:solidFill>
                        <a:effectLst/>
                        <a:latin typeface="Times New Roman" panose="02020603050405020304"/>
                        <a:ea typeface="Times New Roman" panose="02020603050405020304" pitchFamily="18" charset="0"/>
                        <a:cs typeface="Times New Roman" panose="02020603050405020304"/>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dirty="0">
                          <a:solidFill>
                            <a:schemeClr val="accent2"/>
                          </a:solidFill>
                          <a:effectLst/>
                        </a:rPr>
                        <a:t>cu destinație locativă (apartamente și case de locuit individuale terenuri aferente acestor bunuri)</a:t>
                      </a:r>
                      <a:endParaRPr lang="en-US" sz="2000" b="1" dirty="0">
                        <a:solidFill>
                          <a:schemeClr val="accent2"/>
                        </a:solidFill>
                        <a:effectLst/>
                        <a:latin typeface="Times New Roman" panose="02020603050405020304"/>
                        <a:ea typeface="Times New Roman" panose="02020603050405020304" pitchFamily="18" charset="0"/>
                        <a:cs typeface="Times New Roman" panose="02020603050405020304"/>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dirty="0" smtClean="0">
                          <a:solidFill>
                            <a:schemeClr val="accent2"/>
                          </a:solidFill>
                          <a:effectLst/>
                        </a:rPr>
                        <a:t>0.5</a:t>
                      </a:r>
                      <a:r>
                        <a:rPr lang="ro-RO" sz="2000" b="1" dirty="0">
                          <a:solidFill>
                            <a:schemeClr val="accent2"/>
                          </a:solidFill>
                          <a:effectLst/>
                        </a:rPr>
                        <a:t>%</a:t>
                      </a:r>
                      <a:endParaRPr lang="en-US" sz="2000" b="1" dirty="0">
                        <a:solidFill>
                          <a:schemeClr val="accent2"/>
                        </a:solidFill>
                        <a:effectLst/>
                        <a:latin typeface="Times New Roman" panose="02020603050405020304"/>
                        <a:ea typeface="Times New Roman" panose="02020603050405020304" pitchFamily="18" charset="0"/>
                        <a:cs typeface="Times New Roman" panose="02020603050405020304"/>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2660">
                <a:tc>
                  <a:txBody>
                    <a:bodyPr/>
                    <a:lstStyle/>
                    <a:p>
                      <a:pPr algn="ctr">
                        <a:lnSpc>
                          <a:spcPct val="115000"/>
                        </a:lnSpc>
                        <a:spcBef>
                          <a:spcPts val="600"/>
                        </a:spcBef>
                        <a:spcAft>
                          <a:spcPts val="600"/>
                        </a:spcAft>
                      </a:pPr>
                      <a:r>
                        <a:rPr lang="en-US" sz="2000" b="1">
                          <a:solidFill>
                            <a:schemeClr val="accent1">
                              <a:lumMod val="50000"/>
                            </a:schemeClr>
                          </a:solidFill>
                          <a:effectLst/>
                        </a:rPr>
                        <a:t>2.</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dirty="0">
                          <a:solidFill>
                            <a:schemeClr val="accent1">
                              <a:lumMod val="50000"/>
                            </a:schemeClr>
                          </a:solidFill>
                          <a:effectLst/>
                        </a:rPr>
                        <a:t>garajele și terenurile pe care acestea sunt amplasate</a:t>
                      </a:r>
                      <a:endParaRPr lang="en-US" sz="2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dirty="0" smtClean="0">
                          <a:solidFill>
                            <a:schemeClr val="accent1">
                              <a:lumMod val="50000"/>
                            </a:schemeClr>
                          </a:solidFill>
                          <a:effectLst/>
                        </a:rPr>
                        <a:t>0.5</a:t>
                      </a:r>
                      <a:r>
                        <a:rPr lang="ro-RO" sz="2000" b="1" dirty="0">
                          <a:solidFill>
                            <a:schemeClr val="accent1">
                              <a:lumMod val="50000"/>
                            </a:schemeClr>
                          </a:solidFill>
                          <a:effectLst/>
                        </a:rPr>
                        <a:t>%</a:t>
                      </a:r>
                      <a:endParaRPr lang="en-US" sz="2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2660">
                <a:tc>
                  <a:txBody>
                    <a:bodyPr/>
                    <a:lstStyle/>
                    <a:p>
                      <a:pPr algn="ctr">
                        <a:lnSpc>
                          <a:spcPct val="115000"/>
                        </a:lnSpc>
                        <a:spcBef>
                          <a:spcPts val="600"/>
                        </a:spcBef>
                        <a:spcAft>
                          <a:spcPts val="600"/>
                        </a:spcAft>
                      </a:pPr>
                      <a:r>
                        <a:rPr lang="ro-RO" sz="2000" b="1">
                          <a:solidFill>
                            <a:schemeClr val="accent2"/>
                          </a:solidFill>
                          <a:effectLst/>
                        </a:rPr>
                        <a:t>3.</a:t>
                      </a:r>
                      <a:endParaRPr lang="en-US" sz="2000" b="1">
                        <a:solidFill>
                          <a:schemeClr val="accent2"/>
                        </a:solidFill>
                        <a:effectLst/>
                        <a:latin typeface="Times New Roman" panose="02020603050405020304"/>
                        <a:ea typeface="Times New Roman" panose="02020603050405020304" pitchFamily="18" charset="0"/>
                        <a:cs typeface="Times New Roman" panose="02020603050405020304"/>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dirty="0">
                          <a:solidFill>
                            <a:schemeClr val="accent2"/>
                          </a:solidFill>
                          <a:effectLst/>
                        </a:rPr>
                        <a:t>loturile întovărășirilor pomicole cu sau fără construcții amplasate pe ele</a:t>
                      </a:r>
                      <a:endParaRPr lang="en-US" sz="2000" b="1" dirty="0">
                        <a:solidFill>
                          <a:schemeClr val="accent2"/>
                        </a:solidFill>
                        <a:effectLst/>
                        <a:latin typeface="Times New Roman" panose="02020603050405020304"/>
                        <a:ea typeface="Times New Roman" panose="02020603050405020304" pitchFamily="18" charset="0"/>
                        <a:cs typeface="Times New Roman" panose="02020603050405020304"/>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a:solidFill>
                            <a:schemeClr val="accent2"/>
                          </a:solidFill>
                          <a:effectLst/>
                        </a:rPr>
                        <a:t>0.15%</a:t>
                      </a:r>
                      <a:endParaRPr lang="en-US" sz="2000" b="1">
                        <a:solidFill>
                          <a:schemeClr val="accent2"/>
                        </a:solidFill>
                        <a:effectLst/>
                        <a:latin typeface="Times New Roman" panose="02020603050405020304"/>
                        <a:ea typeface="Times New Roman" panose="02020603050405020304" pitchFamily="18" charset="0"/>
                        <a:cs typeface="Times New Roman" panose="02020603050405020304"/>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2660">
                <a:tc>
                  <a:txBody>
                    <a:bodyPr/>
                    <a:lstStyle/>
                    <a:p>
                      <a:pPr algn="ctr">
                        <a:lnSpc>
                          <a:spcPct val="115000"/>
                        </a:lnSpc>
                        <a:spcBef>
                          <a:spcPts val="600"/>
                        </a:spcBef>
                        <a:spcAft>
                          <a:spcPts val="600"/>
                        </a:spcAft>
                      </a:pPr>
                      <a:r>
                        <a:rPr lang="ro-RO" sz="2000" b="1">
                          <a:solidFill>
                            <a:schemeClr val="accent1">
                              <a:lumMod val="50000"/>
                            </a:schemeClr>
                          </a:solidFill>
                          <a:effectLst/>
                        </a:rPr>
                        <a:t>4.</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a:solidFill>
                            <a:schemeClr val="accent1">
                              <a:lumMod val="50000"/>
                            </a:schemeClr>
                          </a:solidFill>
                          <a:effectLst/>
                        </a:rPr>
                        <a:t>Terenurile agricole cu construcții amplasate pe ele</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a:solidFill>
                            <a:schemeClr val="accent1">
                              <a:lumMod val="50000"/>
                            </a:schemeClr>
                          </a:solidFill>
                          <a:effectLst/>
                        </a:rPr>
                        <a:t>0.1%</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07388">
                <a:tc>
                  <a:txBody>
                    <a:bodyPr/>
                    <a:lstStyle/>
                    <a:p>
                      <a:pPr algn="ctr">
                        <a:lnSpc>
                          <a:spcPct val="115000"/>
                        </a:lnSpc>
                        <a:spcBef>
                          <a:spcPts val="600"/>
                        </a:spcBef>
                        <a:spcAft>
                          <a:spcPts val="600"/>
                        </a:spcAft>
                      </a:pPr>
                      <a:r>
                        <a:rPr lang="ro-RO" sz="2000" b="1">
                          <a:solidFill>
                            <a:schemeClr val="accent2"/>
                          </a:solidFill>
                          <a:effectLst/>
                        </a:rPr>
                        <a:t>5.</a:t>
                      </a:r>
                      <a:endParaRPr lang="en-US" sz="2000" b="1">
                        <a:solidFill>
                          <a:schemeClr val="accent2"/>
                        </a:solidFill>
                        <a:effectLst/>
                        <a:latin typeface="Times New Roman" panose="02020603050405020304"/>
                        <a:ea typeface="Times New Roman" panose="02020603050405020304" pitchFamily="18" charset="0"/>
                        <a:cs typeface="Times New Roman" panose="02020603050405020304"/>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a:solidFill>
                            <a:schemeClr val="accent2"/>
                          </a:solidFill>
                          <a:effectLst/>
                        </a:rPr>
                        <a:t>Bunurile imobiliare cu altă destinație </a:t>
                      </a:r>
                      <a:r>
                        <a:rPr lang="ro-RO" sz="2000" b="1" err="1">
                          <a:solidFill>
                            <a:schemeClr val="accent2"/>
                          </a:solidFill>
                          <a:effectLst/>
                        </a:rPr>
                        <a:t>decît</a:t>
                      </a:r>
                      <a:r>
                        <a:rPr lang="ro-RO" sz="2000" b="1">
                          <a:solidFill>
                            <a:schemeClr val="accent2"/>
                          </a:solidFill>
                          <a:effectLst/>
                        </a:rPr>
                        <a:t> cea locativă sau agricolă, inclusiv </a:t>
                      </a:r>
                      <a:r>
                        <a:rPr lang="ro-RO" sz="2000" b="1" err="1">
                          <a:solidFill>
                            <a:schemeClr val="accent2"/>
                          </a:solidFill>
                          <a:effectLst/>
                        </a:rPr>
                        <a:t>exceptînd</a:t>
                      </a:r>
                      <a:r>
                        <a:rPr lang="ro-RO" sz="2000" b="1">
                          <a:solidFill>
                            <a:schemeClr val="accent2"/>
                          </a:solidFill>
                          <a:effectLst/>
                        </a:rPr>
                        <a:t> garajele și terenurile pe care acestea sunt amplasate și loturile întovărășirilor pomicole cu sau fără construcții amplasate pe ele. </a:t>
                      </a:r>
                      <a:endParaRPr lang="en-US" sz="2000" b="1">
                        <a:solidFill>
                          <a:schemeClr val="accent2"/>
                        </a:solidFill>
                        <a:effectLst/>
                        <a:latin typeface="Times New Roman" panose="02020603050405020304"/>
                        <a:ea typeface="Times New Roman" panose="02020603050405020304" pitchFamily="18" charset="0"/>
                        <a:cs typeface="Times New Roman" panose="02020603050405020304"/>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dirty="0">
                          <a:solidFill>
                            <a:schemeClr val="accent2"/>
                          </a:solidFill>
                          <a:effectLst/>
                        </a:rPr>
                        <a:t>0.3%</a:t>
                      </a:r>
                      <a:endParaRPr lang="en-US" sz="2000" b="1" dirty="0">
                        <a:solidFill>
                          <a:schemeClr val="accent2"/>
                        </a:solidFill>
                        <a:effectLst/>
                        <a:latin typeface="Times New Roman" panose="02020603050405020304"/>
                        <a:ea typeface="Times New Roman" panose="02020603050405020304" pitchFamily="18" charset="0"/>
                        <a:cs typeface="Times New Roman" panose="02020603050405020304"/>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p:cNvSpPr>
            <a:spLocks noGrp="1"/>
          </p:cNvSpPr>
          <p:nvPr>
            <p:ph type="title"/>
          </p:nvPr>
        </p:nvSpPr>
        <p:spPr>
          <a:xfrm>
            <a:off x="153988" y="231775"/>
            <a:ext cx="11884025" cy="736600"/>
          </a:xfrm>
        </p:spPr>
        <p:txBody>
          <a:bodyPr anchor="t"/>
          <a:lstStyle/>
          <a:p>
            <a:pPr algn="ctr" eaLnBrk="1" hangingPunct="1"/>
            <a:r>
              <a:rPr lang="en-US" altLang="ro-RO" dirty="0">
                <a:solidFill>
                  <a:schemeClr val="bg1"/>
                </a:solidFill>
                <a:latin typeface="Arial Black" panose="020B0A04020102020204" pitchFamily="34" charset="0"/>
              </a:rPr>
              <a:t>Taxe locale </a:t>
            </a:r>
            <a:r>
              <a:rPr lang="en-US" altLang="ro-RO" dirty="0" smtClean="0">
                <a:solidFill>
                  <a:schemeClr val="bg1"/>
                </a:solidFill>
                <a:latin typeface="Arial Black" panose="020B0A04020102020204" pitchFamily="34" charset="0"/>
              </a:rPr>
              <a:t>202</a:t>
            </a:r>
            <a:r>
              <a:rPr lang="ro-RO" altLang="ro-RO" dirty="0" smtClean="0">
                <a:solidFill>
                  <a:schemeClr val="bg1"/>
                </a:solidFill>
                <a:latin typeface="Arial Black" panose="020B0A04020102020204" pitchFamily="34" charset="0"/>
              </a:rPr>
              <a:t>6</a:t>
            </a:r>
            <a:endParaRPr lang="en-US" altLang="ro-RO" dirty="0">
              <a:solidFill>
                <a:schemeClr val="bg1"/>
              </a:solidFill>
              <a:latin typeface="Arial Black" panose="020B0A04020102020204" pitchFamily="34" charset="0"/>
            </a:endParaRPr>
          </a:p>
        </p:txBody>
      </p:sp>
      <p:graphicFrame>
        <p:nvGraphicFramePr>
          <p:cNvPr id="2" name="Table 1"/>
          <p:cNvGraphicFramePr>
            <a:graphicFrameLocks noGrp="1"/>
          </p:cNvGraphicFramePr>
          <p:nvPr/>
        </p:nvGraphicFramePr>
        <p:xfrm>
          <a:off x="412345" y="1620838"/>
          <a:ext cx="11367310" cy="3581400"/>
        </p:xfrm>
        <a:graphic>
          <a:graphicData uri="http://schemas.openxmlformats.org/drawingml/2006/table">
            <a:tbl>
              <a:tblPr firstRow="1" bandRow="1">
                <a:tableStyleId>{2D5ABB26-0587-4C30-8999-92F81FD0307C}</a:tableStyleId>
              </a:tblPr>
              <a:tblGrid>
                <a:gridCol w="7354186"/>
                <a:gridCol w="4013124"/>
              </a:tblGrid>
              <a:tr h="370840">
                <a:tc>
                  <a:txBody>
                    <a:bodyPr/>
                    <a:lstStyle/>
                    <a:p>
                      <a:pPr lvl="0">
                        <a:buNone/>
                      </a:pPr>
                      <a:r>
                        <a:rPr lang="ro-RO" sz="2000" b="1" u="none" strike="noStrike" baseline="0" noProof="0" dirty="0">
                          <a:solidFill>
                            <a:srgbClr val="203864"/>
                          </a:solidFill>
                        </a:rPr>
                        <a:t>Taxa de organizare a licitațiilor </a:t>
                      </a:r>
                      <a:r>
                        <a:rPr lang="ro-RO" sz="2000" b="1" u="none" strike="noStrike" baseline="0" noProof="0" dirty="0" err="1">
                          <a:solidFill>
                            <a:srgbClr val="203864"/>
                          </a:solidFill>
                        </a:rPr>
                        <a:t>şi</a:t>
                      </a:r>
                      <a:r>
                        <a:rPr lang="ro-RO" sz="2000" b="1" u="none" strike="noStrike" baseline="0" noProof="0" dirty="0">
                          <a:solidFill>
                            <a:srgbClr val="203864"/>
                          </a:solidFill>
                        </a:rPr>
                        <a:t> loteriilor</a:t>
                      </a:r>
                      <a:endParaRPr lang="ro-RO" sz="20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buNone/>
                      </a:pPr>
                      <a:endParaRPr 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lvl="0">
                        <a:buNone/>
                      </a:pPr>
                      <a:r>
                        <a:rPr lang="ro-RO" sz="2000" b="1" u="none" strike="noStrike" noProof="0" dirty="0">
                          <a:solidFill>
                            <a:schemeClr val="accent2"/>
                          </a:solidFill>
                        </a:rPr>
                        <a:t>Taxa pentru amenajarea teritoriului</a:t>
                      </a:r>
                      <a:endParaRPr lang="ro-RO" sz="2000" b="1" noProof="0" dirty="0">
                        <a:solidFill>
                          <a:schemeClr val="accent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lvl="0">
                        <a:buNone/>
                      </a:pPr>
                      <a:r>
                        <a:rPr lang="ro-RO" sz="2000" b="1" u="none" strike="noStrike" kern="1200" noProof="0" dirty="0" smtClean="0">
                          <a:solidFill>
                            <a:schemeClr val="accent2"/>
                          </a:solidFill>
                        </a:rPr>
                        <a:t>500</a:t>
                      </a:r>
                      <a:r>
                        <a:rPr lang="en-US" sz="2000" b="1" u="none" strike="noStrike" kern="1200" noProof="0" dirty="0" smtClean="0">
                          <a:solidFill>
                            <a:schemeClr val="accent2"/>
                          </a:solidFill>
                        </a:rPr>
                        <a:t> </a:t>
                      </a:r>
                      <a:r>
                        <a:rPr lang="en-US" sz="2000" b="1" u="none" strike="noStrike" kern="1200" noProof="0" dirty="0">
                          <a:solidFill>
                            <a:schemeClr val="accent2"/>
                          </a:solidFill>
                        </a:rPr>
                        <a:t>lei anual</a:t>
                      </a:r>
                      <a:r>
                        <a:rPr lang="ro-RO" sz="2000" b="1" u="none" strike="noStrike" kern="1200" noProof="0" dirty="0">
                          <a:solidFill>
                            <a:schemeClr val="accent2"/>
                          </a:solidFill>
                        </a:rPr>
                        <a:t> </a:t>
                      </a:r>
                      <a:r>
                        <a:rPr lang="en-US" sz="2000" b="1" u="none" strike="noStrike" kern="1200" noProof="0" dirty="0">
                          <a:solidFill>
                            <a:schemeClr val="accent2"/>
                          </a:solidFill>
                        </a:rPr>
                        <a:t>/</a:t>
                      </a:r>
                      <a:r>
                        <a:rPr lang="ro-RO" sz="2000" b="1" u="none" strike="noStrike" kern="1200" noProof="0" dirty="0">
                          <a:solidFill>
                            <a:schemeClr val="accent2"/>
                          </a:solidFill>
                        </a:rPr>
                        <a:t> </a:t>
                      </a:r>
                      <a:r>
                        <a:rPr lang="en-US" sz="2000" b="1" u="none" strike="noStrike" kern="1200" noProof="0" dirty="0">
                          <a:solidFill>
                            <a:schemeClr val="accent2"/>
                          </a:solidFill>
                        </a:rPr>
                        <a:t>salariat</a:t>
                      </a:r>
                      <a:endParaRPr lang="en-US" sz="2000" b="1" i="0" u="none" strike="noStrike" kern="1200" dirty="0">
                        <a:solidFill>
                          <a:schemeClr val="accent2"/>
                        </a:solidFill>
                        <a:latin typeface="Calibri" panose="020F0502020204030204"/>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lvl="0">
                        <a:buNone/>
                      </a:pPr>
                      <a:endParaRPr lang="ro-RO" sz="20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000" b="1" i="0" u="none" strike="noStrike" kern="1200" dirty="0">
                        <a:solidFill>
                          <a:srgbClr val="203864"/>
                        </a:solidFill>
                        <a:latin typeface="Calibri" panose="020F0502020204030204"/>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lvl="0">
                        <a:buNone/>
                      </a:pPr>
                      <a:r>
                        <a:rPr lang="ro-RO" sz="2000" b="1" u="none" strike="noStrike" noProof="0" dirty="0">
                          <a:solidFill>
                            <a:schemeClr val="accent2"/>
                          </a:solidFill>
                        </a:rPr>
                        <a:t>Taxa pentru amplasarea publicității</a:t>
                      </a:r>
                      <a:endParaRPr lang="ro-RO" sz="2000" b="1" noProof="0" dirty="0">
                        <a:solidFill>
                          <a:schemeClr val="accent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000" b="1" i="0" u="none" strike="noStrike" kern="1200" dirty="0">
                        <a:solidFill>
                          <a:schemeClr val="accent2"/>
                        </a:solidFill>
                        <a:latin typeface="Calibri" panose="020F0502020204030204"/>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marL="0" marR="0" lvl="0" indent="0" algn="l">
                        <a:lnSpc>
                          <a:spcPct val="100000"/>
                        </a:lnSpc>
                        <a:spcBef>
                          <a:spcPts val="600"/>
                        </a:spcBef>
                        <a:spcAft>
                          <a:spcPts val="600"/>
                        </a:spcAft>
                        <a:buClr>
                          <a:srgbClr val="000000"/>
                        </a:buClr>
                        <a:buNone/>
                      </a:pPr>
                      <a:r>
                        <a:rPr lang="ro-RO" sz="2000" b="1" u="none" strike="noStrike" noProof="0" dirty="0">
                          <a:solidFill>
                            <a:srgbClr val="203864"/>
                          </a:solidFill>
                        </a:rPr>
                        <a:t>Taxa pentru dispozitive publicitare</a:t>
                      </a:r>
                      <a:r>
                        <a:rPr lang="en-US" sz="2000" b="1" u="none" strike="noStrike" noProof="0" dirty="0">
                          <a:solidFill>
                            <a:srgbClr val="203864"/>
                          </a:solidFill>
                        </a:rPr>
                        <a:t>:</a:t>
                      </a:r>
                      <a:endParaRPr lang="ro-RO" sz="2000" b="1" u="none" strike="noStrike" noProof="0" dirty="0">
                        <a:solidFill>
                          <a:srgbClr val="203864"/>
                        </a:solidFill>
                      </a:endParaRPr>
                    </a:p>
                    <a:p>
                      <a:pPr marL="742950" marR="0" lvl="1" indent="-285750" algn="l">
                        <a:lnSpc>
                          <a:spcPct val="100000"/>
                        </a:lnSpc>
                        <a:spcBef>
                          <a:spcPts val="600"/>
                        </a:spcBef>
                        <a:spcAft>
                          <a:spcPts val="0"/>
                        </a:spcAft>
                        <a:buClr>
                          <a:srgbClr val="000000"/>
                        </a:buClr>
                        <a:buFont typeface="Wingdings,Sans-Serif"/>
                        <a:buChar char="Ø"/>
                      </a:pPr>
                      <a:r>
                        <a:rPr lang="ro-RO" sz="2000" b="1" u="none" strike="noStrike" noProof="0" dirty="0" err="1">
                          <a:solidFill>
                            <a:srgbClr val="203864"/>
                          </a:solidFill>
                        </a:rPr>
                        <a:t>pînă</a:t>
                      </a:r>
                      <a:r>
                        <a:rPr lang="ro-RO" sz="2000" b="1" u="none" strike="noStrike" noProof="0" dirty="0">
                          <a:solidFill>
                            <a:srgbClr val="203864"/>
                          </a:solidFill>
                        </a:rPr>
                        <a:t> la 1 </a:t>
                      </a:r>
                      <a:r>
                        <a:rPr lang="ro-RO" sz="2000" b="1" dirty="0">
                          <a:solidFill>
                            <a:schemeClr val="accent1">
                              <a:lumMod val="50000"/>
                            </a:schemeClr>
                          </a:solidFill>
                          <a:effectLst/>
                        </a:rPr>
                        <a:t>m</a:t>
                      </a:r>
                      <a:r>
                        <a:rPr lang="ro-RO" sz="2000" b="1" baseline="30000" dirty="0">
                          <a:solidFill>
                            <a:schemeClr val="accent1">
                              <a:lumMod val="50000"/>
                            </a:schemeClr>
                          </a:solidFill>
                          <a:effectLst/>
                        </a:rPr>
                        <a:t>2</a:t>
                      </a:r>
                      <a:r>
                        <a:rPr lang="ro-RO" sz="2000" b="1" u="none" strike="noStrike" noProof="0" dirty="0">
                          <a:solidFill>
                            <a:srgbClr val="203864"/>
                          </a:solidFill>
                        </a:rPr>
                        <a:t> </a:t>
                      </a:r>
                    </a:p>
                    <a:p>
                      <a:pPr marL="742950" marR="0" lvl="1" indent="-285750" algn="l">
                        <a:lnSpc>
                          <a:spcPct val="100000"/>
                        </a:lnSpc>
                        <a:spcBef>
                          <a:spcPts val="600"/>
                        </a:spcBef>
                        <a:spcAft>
                          <a:spcPts val="0"/>
                        </a:spcAft>
                        <a:buClr>
                          <a:srgbClr val="000000"/>
                        </a:buClr>
                        <a:buFont typeface="Wingdings,Sans-Serif"/>
                        <a:buChar char="Ø"/>
                      </a:pPr>
                      <a:r>
                        <a:rPr lang="ro-RO" sz="2000" b="1" u="none" strike="noStrike" noProof="0" dirty="0">
                          <a:solidFill>
                            <a:srgbClr val="203864"/>
                          </a:solidFill>
                        </a:rPr>
                        <a:t>de la 1,1 </a:t>
                      </a:r>
                      <a:r>
                        <a:rPr lang="ro-RO" sz="2000" b="1" dirty="0">
                          <a:solidFill>
                            <a:schemeClr val="accent1">
                              <a:lumMod val="50000"/>
                            </a:schemeClr>
                          </a:solidFill>
                          <a:effectLst/>
                        </a:rPr>
                        <a:t>m</a:t>
                      </a:r>
                      <a:r>
                        <a:rPr lang="ro-RO" sz="2000" b="1" baseline="30000" dirty="0">
                          <a:solidFill>
                            <a:schemeClr val="accent1">
                              <a:lumMod val="50000"/>
                            </a:schemeClr>
                          </a:solidFill>
                          <a:effectLst/>
                        </a:rPr>
                        <a:t>2</a:t>
                      </a:r>
                      <a:r>
                        <a:rPr lang="ro-RO" sz="2000" b="1" u="none" strike="noStrike" noProof="0" dirty="0">
                          <a:solidFill>
                            <a:srgbClr val="203864"/>
                          </a:solidFill>
                        </a:rPr>
                        <a:t> </a:t>
                      </a:r>
                      <a:r>
                        <a:rPr lang="ro-RO" sz="2000" b="1" u="none" strike="noStrike" noProof="0" dirty="0" err="1">
                          <a:solidFill>
                            <a:srgbClr val="203864"/>
                          </a:solidFill>
                        </a:rPr>
                        <a:t>pînă</a:t>
                      </a:r>
                      <a:r>
                        <a:rPr lang="ro-RO" sz="2000" b="1" u="none" strike="noStrike" noProof="0" dirty="0">
                          <a:solidFill>
                            <a:srgbClr val="203864"/>
                          </a:solidFill>
                        </a:rPr>
                        <a:t> la 2</a:t>
                      </a:r>
                      <a:r>
                        <a:rPr lang="en-US" sz="2000" b="1" u="none" strike="noStrike" noProof="0" dirty="0">
                          <a:solidFill>
                            <a:srgbClr val="203864"/>
                          </a:solidFill>
                        </a:rPr>
                        <a:t> </a:t>
                      </a:r>
                      <a:r>
                        <a:rPr lang="ro-RO" sz="2000" b="1" dirty="0">
                          <a:solidFill>
                            <a:schemeClr val="accent1">
                              <a:lumMod val="50000"/>
                            </a:schemeClr>
                          </a:solidFill>
                          <a:effectLst/>
                        </a:rPr>
                        <a:t>m</a:t>
                      </a:r>
                      <a:r>
                        <a:rPr lang="ro-RO" sz="2000" b="1" baseline="30000" dirty="0">
                          <a:solidFill>
                            <a:schemeClr val="accent1">
                              <a:lumMod val="50000"/>
                            </a:schemeClr>
                          </a:solidFill>
                          <a:effectLst/>
                        </a:rPr>
                        <a:t>2</a:t>
                      </a:r>
                      <a:r>
                        <a:rPr lang="ro-RO" sz="2000" b="1" u="none" strike="noStrike" noProof="0" dirty="0">
                          <a:solidFill>
                            <a:srgbClr val="203864"/>
                          </a:solidFill>
                        </a:rPr>
                        <a:t>  </a:t>
                      </a:r>
                    </a:p>
                    <a:p>
                      <a:pPr marL="742950" marR="0" lvl="1" indent="-285750" algn="l">
                        <a:lnSpc>
                          <a:spcPct val="100000"/>
                        </a:lnSpc>
                        <a:spcBef>
                          <a:spcPts val="600"/>
                        </a:spcBef>
                        <a:spcAft>
                          <a:spcPts val="0"/>
                        </a:spcAft>
                        <a:buClr>
                          <a:srgbClr val="000000"/>
                        </a:buClr>
                        <a:buFont typeface="Wingdings,Sans-Serif"/>
                        <a:buChar char="Ø"/>
                      </a:pPr>
                      <a:r>
                        <a:rPr lang="ro-RO" sz="2000" b="1" u="none" strike="noStrike" noProof="0" dirty="0">
                          <a:solidFill>
                            <a:srgbClr val="203864"/>
                          </a:solidFill>
                        </a:rPr>
                        <a:t>de la 2,1</a:t>
                      </a:r>
                      <a:r>
                        <a:rPr lang="en-US" sz="2000" b="1" u="none" strike="noStrike" noProof="0" dirty="0">
                          <a:solidFill>
                            <a:srgbClr val="203864"/>
                          </a:solidFill>
                        </a:rPr>
                        <a:t> </a:t>
                      </a:r>
                      <a:r>
                        <a:rPr lang="ro-RO" sz="2000" b="1" dirty="0">
                          <a:solidFill>
                            <a:schemeClr val="accent1">
                              <a:lumMod val="50000"/>
                            </a:schemeClr>
                          </a:solidFill>
                          <a:effectLst/>
                        </a:rPr>
                        <a:t>m</a:t>
                      </a:r>
                      <a:r>
                        <a:rPr lang="ro-RO" sz="2000" b="1" baseline="30000" dirty="0">
                          <a:solidFill>
                            <a:schemeClr val="accent1">
                              <a:lumMod val="50000"/>
                            </a:schemeClr>
                          </a:solidFill>
                          <a:effectLst/>
                        </a:rPr>
                        <a:t>2</a:t>
                      </a:r>
                      <a:r>
                        <a:rPr lang="ro-RO" sz="2000" b="1" u="none" strike="noStrike" noProof="0" dirty="0">
                          <a:solidFill>
                            <a:srgbClr val="203864"/>
                          </a:solidFill>
                        </a:rPr>
                        <a:t> </a:t>
                      </a:r>
                      <a:r>
                        <a:rPr lang="ro-RO" sz="2000" b="1" u="none" strike="noStrike" noProof="0" dirty="0" err="1">
                          <a:solidFill>
                            <a:srgbClr val="203864"/>
                          </a:solidFill>
                        </a:rPr>
                        <a:t>pînă</a:t>
                      </a:r>
                      <a:r>
                        <a:rPr lang="ro-RO" sz="2000" b="1" u="none" strike="noStrike" noProof="0" dirty="0">
                          <a:solidFill>
                            <a:srgbClr val="203864"/>
                          </a:solidFill>
                        </a:rPr>
                        <a:t> la 10 </a:t>
                      </a:r>
                      <a:r>
                        <a:rPr lang="ro-RO" sz="2000" b="1" dirty="0">
                          <a:solidFill>
                            <a:schemeClr val="accent1">
                              <a:lumMod val="50000"/>
                            </a:schemeClr>
                          </a:solidFill>
                          <a:effectLst/>
                        </a:rPr>
                        <a:t>m</a:t>
                      </a:r>
                      <a:r>
                        <a:rPr lang="ro-RO" sz="2000" b="1" baseline="30000" dirty="0">
                          <a:solidFill>
                            <a:schemeClr val="accent1">
                              <a:lumMod val="50000"/>
                            </a:schemeClr>
                          </a:solidFill>
                          <a:effectLst/>
                        </a:rPr>
                        <a:t>2</a:t>
                      </a:r>
                      <a:r>
                        <a:rPr lang="ro-RO" sz="2000" b="1" u="none" strike="noStrike" noProof="0" dirty="0">
                          <a:solidFill>
                            <a:srgbClr val="203864"/>
                          </a:solidFill>
                        </a:rPr>
                        <a:t> </a:t>
                      </a:r>
                    </a:p>
                    <a:p>
                      <a:pPr marL="742950" marR="0" lvl="1" indent="-285750" algn="l">
                        <a:lnSpc>
                          <a:spcPct val="100000"/>
                        </a:lnSpc>
                        <a:spcBef>
                          <a:spcPts val="600"/>
                        </a:spcBef>
                        <a:spcAft>
                          <a:spcPts val="0"/>
                        </a:spcAft>
                        <a:buClr>
                          <a:srgbClr val="000000"/>
                        </a:buClr>
                        <a:buFont typeface="Wingdings,Sans-Serif"/>
                        <a:buChar char="Ø"/>
                      </a:pPr>
                      <a:r>
                        <a:rPr lang="ro-RO" sz="2000" b="1" u="none" strike="noStrike" noProof="0" dirty="0">
                          <a:solidFill>
                            <a:srgbClr val="203864"/>
                          </a:solidFill>
                        </a:rPr>
                        <a:t>de la </a:t>
                      </a:r>
                      <a:r>
                        <a:rPr lang="ro-RO" sz="2000" b="1" u="none" strike="noStrike" noProof="0">
                          <a:solidFill>
                            <a:srgbClr val="203864"/>
                          </a:solidFill>
                        </a:rPr>
                        <a:t>10.1 </a:t>
                      </a:r>
                      <a:r>
                        <a:rPr lang="ro-RO" sz="2000" b="1">
                          <a:solidFill>
                            <a:schemeClr val="accent1">
                              <a:lumMod val="50000"/>
                            </a:schemeClr>
                          </a:solidFill>
                          <a:effectLst/>
                        </a:rPr>
                        <a:t>m</a:t>
                      </a:r>
                      <a:r>
                        <a:rPr lang="ro-RO" sz="2000" b="1" baseline="30000">
                          <a:solidFill>
                            <a:schemeClr val="accent1">
                              <a:lumMod val="50000"/>
                            </a:schemeClr>
                          </a:solidFill>
                          <a:effectLst/>
                        </a:rPr>
                        <a:t>2</a:t>
                      </a:r>
                      <a:endParaRPr lang="ro-RO" sz="2000" b="1" i="0" u="none" strike="noStrike" noProof="0" dirty="0">
                        <a:solidFill>
                          <a:srgbClr val="203864"/>
                        </a:solidFill>
                        <a:latin typeface="Calibri" panose="020F0502020204030204"/>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2000" b="1" i="0" u="none" strike="noStrike" kern="1200" dirty="0">
                        <a:solidFill>
                          <a:srgbClr val="203864"/>
                        </a:solidFill>
                        <a:latin typeface="Calibri" panose="020F0502020204030204"/>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p:cNvSpPr>
            <a:spLocks noGrp="1"/>
          </p:cNvSpPr>
          <p:nvPr>
            <p:ph type="title"/>
          </p:nvPr>
        </p:nvSpPr>
        <p:spPr>
          <a:xfrm>
            <a:off x="153988" y="231775"/>
            <a:ext cx="11884025" cy="736600"/>
          </a:xfrm>
        </p:spPr>
        <p:txBody>
          <a:bodyPr anchor="t">
            <a:normAutofit/>
          </a:bodyPr>
          <a:lstStyle/>
          <a:p>
            <a:pPr algn="ctr" eaLnBrk="1" hangingPunct="1"/>
            <a:r>
              <a:rPr lang="en-US" altLang="ro-RO" dirty="0">
                <a:solidFill>
                  <a:schemeClr val="bg1"/>
                </a:solidFill>
                <a:latin typeface="Arial Black" panose="020B0A04020102020204" pitchFamily="34" charset="0"/>
              </a:rPr>
              <a:t>Taxe </a:t>
            </a:r>
            <a:r>
              <a:rPr lang="ro-RO" altLang="ro-RO" dirty="0">
                <a:solidFill>
                  <a:schemeClr val="bg1"/>
                </a:solidFill>
                <a:latin typeface="Arial Black" panose="020B0A04020102020204" pitchFamily="34" charset="0"/>
              </a:rPr>
              <a:t>p</a:t>
            </a:r>
            <a:r>
              <a:rPr lang="en-US" altLang="ro-RO" dirty="0">
                <a:solidFill>
                  <a:schemeClr val="bg1"/>
                </a:solidFill>
                <a:latin typeface="Arial Black" panose="020B0A04020102020204" pitchFamily="34" charset="0"/>
              </a:rPr>
              <a:t>entru unit</a:t>
            </a:r>
            <a:r>
              <a:rPr lang="ro-RO" altLang="ro-RO" dirty="0">
                <a:solidFill>
                  <a:schemeClr val="bg1"/>
                </a:solidFill>
                <a:latin typeface="Arial Black" panose="020B0A04020102020204" pitchFamily="34" charset="0"/>
              </a:rPr>
              <a:t>ăț</a:t>
            </a:r>
            <a:r>
              <a:rPr lang="en-US" altLang="ro-RO" dirty="0">
                <a:solidFill>
                  <a:schemeClr val="bg1"/>
                </a:solidFill>
                <a:latin typeface="Arial Black" panose="020B0A04020102020204" pitchFamily="34" charset="0"/>
              </a:rPr>
              <a:t>i comerciale </a:t>
            </a:r>
            <a:r>
              <a:rPr lang="en-US" altLang="ro-RO" dirty="0" smtClean="0">
                <a:solidFill>
                  <a:schemeClr val="bg1"/>
                </a:solidFill>
                <a:latin typeface="Arial Black" panose="020B0A04020102020204" pitchFamily="34" charset="0"/>
              </a:rPr>
              <a:t>202</a:t>
            </a:r>
            <a:r>
              <a:rPr lang="ro-RO" altLang="ro-RO" dirty="0" smtClean="0">
                <a:solidFill>
                  <a:schemeClr val="bg1"/>
                </a:solidFill>
                <a:latin typeface="Arial Black" panose="020B0A04020102020204" pitchFamily="34" charset="0"/>
              </a:rPr>
              <a:t>6</a:t>
            </a:r>
            <a:endParaRPr lang="en-US" altLang="ro-RO" dirty="0">
              <a:solidFill>
                <a:schemeClr val="bg1"/>
              </a:solidFill>
              <a:latin typeface="Arial Black" panose="020B0A04020102020204" pitchFamily="34" charset="0"/>
            </a:endParaRPr>
          </a:p>
        </p:txBody>
      </p:sp>
      <p:sp>
        <p:nvSpPr>
          <p:cNvPr id="4102" name="TextBox 9"/>
          <p:cNvSpPr txBox="1">
            <a:spLocks noChangeArrowheads="1"/>
          </p:cNvSpPr>
          <p:nvPr/>
        </p:nvSpPr>
        <p:spPr bwMode="auto">
          <a:xfrm>
            <a:off x="181768" y="1350263"/>
            <a:ext cx="11828463" cy="49244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eaLnBrk="1" hangingPunct="1">
              <a:lnSpc>
                <a:spcPct val="100000"/>
              </a:lnSpc>
              <a:spcBef>
                <a:spcPts val="600"/>
              </a:spcBef>
              <a:spcAft>
                <a:spcPts val="600"/>
              </a:spcAft>
              <a:buNone/>
              <a:tabLst>
                <a:tab pos="7948295" algn="l"/>
              </a:tabLst>
            </a:pPr>
            <a:r>
              <a:rPr lang="ro-RO" altLang="ro-RO" sz="2600" dirty="0">
                <a:solidFill>
                  <a:srgbClr val="203864"/>
                </a:solidFill>
                <a:ea typeface="Calibri" panose="020F0502020204030204" pitchFamily="34" charset="0"/>
                <a:cs typeface="Times New Roman" panose="02020603050405020304" pitchFamily="18" charset="0"/>
              </a:rPr>
              <a:t>Conform anexei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nvSpPr>
        <p:spPr>
          <a:xfrm>
            <a:off x="0" y="2706254"/>
            <a:ext cx="12192000" cy="1920041"/>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o-RO" dirty="0">
                <a:solidFill>
                  <a:schemeClr val="accent1">
                    <a:lumMod val="50000"/>
                  </a:schemeClr>
                </a:solidFill>
                <a:latin typeface="Arial Black" panose="020B0A04020102020204"/>
              </a:rPr>
              <a:t>Vă mulțumim pentru atenție!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nvSpPr>
        <p:spPr>
          <a:xfrm>
            <a:off x="424873" y="1827678"/>
            <a:ext cx="10982036" cy="961704"/>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o-RO" sz="5400" dirty="0">
                <a:solidFill>
                  <a:schemeClr val="accent1">
                    <a:lumMod val="50000"/>
                  </a:schemeClr>
                </a:solidFill>
                <a:latin typeface="Arial Black" panose="020B0A04020102020204"/>
              </a:rPr>
              <a:t>Ce propuneri aveți?</a:t>
            </a:r>
            <a:endParaRPr lang="en-US" sz="5400" dirty="0">
              <a:solidFill>
                <a:schemeClr val="accent1">
                  <a:lumMod val="50000"/>
                </a:schemeClr>
              </a:solidFill>
              <a:latin typeface="Arial Black" panose="020B0A04020102020204"/>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125" name="Title 1"/>
          <p:cNvSpPr>
            <a:spLocks noGrp="1"/>
          </p:cNvSpPr>
          <p:nvPr>
            <p:ph type="title"/>
          </p:nvPr>
        </p:nvSpPr>
        <p:spPr>
          <a:xfrm>
            <a:off x="153988" y="231775"/>
            <a:ext cx="11884025" cy="736600"/>
          </a:xfrm>
        </p:spPr>
        <p:txBody>
          <a:bodyPr anchor="t"/>
          <a:lstStyle/>
          <a:p>
            <a:pPr algn="ctr" eaLnBrk="1" hangingPunct="1"/>
            <a:r>
              <a:rPr lang="ro-RO" altLang="ro-RO" dirty="0">
                <a:solidFill>
                  <a:schemeClr val="bg1"/>
                </a:solidFill>
                <a:latin typeface="Arial Black" panose="020B0A04020102020204" pitchFamily="34" charset="0"/>
              </a:rPr>
              <a:t>Agenda</a:t>
            </a:r>
            <a:endParaRPr lang="en-US" altLang="ro-RO" dirty="0">
              <a:solidFill>
                <a:schemeClr val="bg1"/>
              </a:solidFill>
              <a:latin typeface="Arial Black" panose="020B0A04020102020204" pitchFamily="34" charset="0"/>
            </a:endParaRPr>
          </a:p>
        </p:txBody>
      </p:sp>
      <p:sp>
        <p:nvSpPr>
          <p:cNvPr id="5126" name="TextBox 9"/>
          <p:cNvSpPr txBox="1">
            <a:spLocks noChangeArrowheads="1"/>
          </p:cNvSpPr>
          <p:nvPr/>
        </p:nvSpPr>
        <p:spPr bwMode="auto">
          <a:xfrm>
            <a:off x="489528" y="1633012"/>
            <a:ext cx="10877550" cy="4247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40" tIns="45720" rIns="91440" bIns="45720" anchor="t">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914400" indent="-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Calibri Light" panose="020F0302020204030204" pitchFamily="34" charset="0"/>
              <a:buAutoNum type="arabicPeriod"/>
            </a:pPr>
            <a:r>
              <a:rPr lang="ro-RO" altLang="ru-RU" sz="3000" dirty="0">
                <a:solidFill>
                  <a:srgbClr val="203864"/>
                </a:solidFill>
                <a:latin typeface="Calibri" panose="020F0502020204030204"/>
                <a:ea typeface="Calibri" panose="020F0502020204030204"/>
                <a:cs typeface="Times New Roman" panose="02020603050405020304"/>
              </a:rPr>
              <a:t>Cuvânt de salut și prezentarea regulilor de organizare a audierilor publice.</a:t>
            </a:r>
            <a:endParaRPr lang="en-US" altLang="ru-RU" sz="3000" dirty="0">
              <a:solidFill>
                <a:srgbClr val="203864"/>
              </a:solidFill>
              <a:ea typeface="Calibri" panose="020F0502020204030204" pitchFamily="34" charset="0"/>
              <a:cs typeface="Times New Roman" panose="02020603050405020304" pitchFamily="18" charset="0"/>
            </a:endParaRPr>
          </a:p>
          <a:p>
            <a:pPr eaLnBrk="1" hangingPunct="1">
              <a:lnSpc>
                <a:spcPct val="100000"/>
              </a:lnSpc>
              <a:spcBef>
                <a:spcPct val="0"/>
              </a:spcBef>
              <a:buFont typeface="Calibri Light" panose="020F0302020204030204" pitchFamily="34" charset="0"/>
              <a:buAutoNum type="arabicPeriod"/>
            </a:pPr>
            <a:r>
              <a:rPr lang="ro-RO" altLang="ru-RU" sz="3000" dirty="0">
                <a:solidFill>
                  <a:schemeClr val="accent2"/>
                </a:solidFill>
                <a:ea typeface="Calibri" panose="020F0502020204030204" pitchFamily="34" charset="0"/>
                <a:cs typeface="Times New Roman" panose="02020603050405020304" pitchFamily="18" charset="0"/>
              </a:rPr>
              <a:t>Prezentarea bugetului</a:t>
            </a:r>
          </a:p>
          <a:p>
            <a:pPr lvl="1" eaLnBrk="1" hangingPunct="1">
              <a:lnSpc>
                <a:spcPct val="100000"/>
              </a:lnSpc>
              <a:spcBef>
                <a:spcPct val="0"/>
              </a:spcBef>
              <a:buFont typeface="Calibri" panose="020F0502020204030204" pitchFamily="34" charset="0"/>
              <a:buChar char="—"/>
            </a:pPr>
            <a:r>
              <a:rPr lang="ro-RO" altLang="ru-RU" sz="3000" dirty="0">
                <a:solidFill>
                  <a:schemeClr val="accent2"/>
                </a:solidFill>
                <a:ea typeface="Calibri" panose="020F0502020204030204" pitchFamily="34" charset="0"/>
                <a:cs typeface="Times New Roman" panose="02020603050405020304" pitchFamily="18" charset="0"/>
              </a:rPr>
              <a:t>Venituri</a:t>
            </a:r>
          </a:p>
          <a:p>
            <a:pPr lvl="1" eaLnBrk="1" hangingPunct="1">
              <a:lnSpc>
                <a:spcPct val="100000"/>
              </a:lnSpc>
              <a:spcBef>
                <a:spcPct val="0"/>
              </a:spcBef>
              <a:buFont typeface="Calibri" panose="020F0502020204030204" pitchFamily="34" charset="0"/>
              <a:buChar char="—"/>
            </a:pPr>
            <a:r>
              <a:rPr lang="ro-RO" altLang="ru-RU" sz="3000" dirty="0">
                <a:solidFill>
                  <a:schemeClr val="accent2"/>
                </a:solidFill>
                <a:ea typeface="Calibri" panose="020F0502020204030204" pitchFamily="34" charset="0"/>
                <a:cs typeface="Times New Roman" panose="02020603050405020304" pitchFamily="18" charset="0"/>
              </a:rPr>
              <a:t>Cheltuieli</a:t>
            </a:r>
          </a:p>
          <a:p>
            <a:pPr lvl="1">
              <a:lnSpc>
                <a:spcPct val="100000"/>
              </a:lnSpc>
              <a:spcBef>
                <a:spcPct val="0"/>
              </a:spcBef>
              <a:buFont typeface="Calibri" panose="020F0502020204030204" pitchFamily="34" charset="0"/>
              <a:buChar char="—"/>
            </a:pPr>
            <a:r>
              <a:rPr lang="ro-RO" altLang="ru-RU" sz="3000" dirty="0">
                <a:solidFill>
                  <a:schemeClr val="accent2"/>
                </a:solidFill>
                <a:ea typeface="Calibri" panose="020F0502020204030204" pitchFamily="34" charset="0"/>
                <a:cs typeface="Times New Roman" panose="02020603050405020304" pitchFamily="18" charset="0"/>
              </a:rPr>
              <a:t>Taxe și impozite locale</a:t>
            </a:r>
          </a:p>
          <a:p>
            <a:pPr lvl="1" eaLnBrk="1" hangingPunct="1">
              <a:lnSpc>
                <a:spcPct val="100000"/>
              </a:lnSpc>
              <a:spcBef>
                <a:spcPct val="0"/>
              </a:spcBef>
              <a:buFont typeface="Calibri" panose="020F0502020204030204" pitchFamily="34" charset="0"/>
              <a:buChar char="—"/>
            </a:pPr>
            <a:endParaRPr lang="en-US" altLang="ru-RU" sz="3000" dirty="0">
              <a:solidFill>
                <a:srgbClr val="203864"/>
              </a:solidFill>
              <a:ea typeface="Calibri" panose="020F0502020204030204" pitchFamily="34" charset="0"/>
              <a:cs typeface="Times New Roman" panose="02020603050405020304" pitchFamily="18" charset="0"/>
            </a:endParaRPr>
          </a:p>
          <a:p>
            <a:pPr eaLnBrk="1" hangingPunct="1">
              <a:lnSpc>
                <a:spcPct val="100000"/>
              </a:lnSpc>
              <a:spcBef>
                <a:spcPct val="0"/>
              </a:spcBef>
              <a:buFont typeface="Calibri Light" panose="020F0302020204030204" pitchFamily="34" charset="0"/>
              <a:buAutoNum type="arabicPeriod"/>
            </a:pPr>
            <a:r>
              <a:rPr lang="ro-RO" altLang="ru-RU" sz="3000" dirty="0">
                <a:solidFill>
                  <a:srgbClr val="203864"/>
                </a:solidFill>
                <a:ea typeface="Calibri" panose="020F0502020204030204" pitchFamily="34" charset="0"/>
                <a:cs typeface="Times New Roman" panose="02020603050405020304" pitchFamily="18" charset="0"/>
              </a:rPr>
              <a:t>Sesiunea pentru propunerea ideilor</a:t>
            </a:r>
            <a:endParaRPr lang="en-US" altLang="ru-RU" sz="3000" dirty="0">
              <a:solidFill>
                <a:srgbClr val="203864"/>
              </a:solidFill>
              <a:ea typeface="Calibri" panose="020F0502020204030204" pitchFamily="34" charset="0"/>
              <a:cs typeface="Times New Roman" panose="02020603050405020304" pitchFamily="18" charset="0"/>
            </a:endParaRPr>
          </a:p>
          <a:p>
            <a:pPr eaLnBrk="1" hangingPunct="1">
              <a:lnSpc>
                <a:spcPct val="100000"/>
              </a:lnSpc>
              <a:spcBef>
                <a:spcPct val="0"/>
              </a:spcBef>
              <a:buFont typeface="Calibri Light" panose="020F0302020204030204" pitchFamily="34" charset="0"/>
              <a:buAutoNum type="arabicPeriod"/>
            </a:pPr>
            <a:r>
              <a:rPr lang="ro-RO" altLang="ru-RU" sz="3000" dirty="0">
                <a:solidFill>
                  <a:schemeClr val="accent2"/>
                </a:solidFill>
                <a:ea typeface="Calibri" panose="020F0502020204030204" pitchFamily="34" charset="0"/>
                <a:cs typeface="Times New Roman" panose="02020603050405020304" pitchFamily="18" charset="0"/>
              </a:rPr>
              <a:t>Închiderea audierii publice</a:t>
            </a:r>
            <a:endParaRPr lang="en-US" altLang="ru-RU" sz="3000" dirty="0">
              <a:solidFill>
                <a:schemeClr val="accent2"/>
              </a:solidFill>
              <a:ea typeface="Calibri" panose="020F0502020204030204" pitchFamily="34"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099" name="Picture 8"/>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Rectangle 2"/>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101" name="Title 1"/>
          <p:cNvSpPr>
            <a:spLocks noGrp="1"/>
          </p:cNvSpPr>
          <p:nvPr>
            <p:ph type="title"/>
          </p:nvPr>
        </p:nvSpPr>
        <p:spPr>
          <a:xfrm>
            <a:off x="153988" y="1738"/>
            <a:ext cx="11884025" cy="1239806"/>
          </a:xfrm>
        </p:spPr>
        <p:txBody>
          <a:bodyPr anchor="t">
            <a:normAutofit fontScale="90000"/>
          </a:bodyPr>
          <a:lstStyle/>
          <a:p>
            <a:pPr algn="ctr"/>
            <a:r>
              <a:rPr lang="ro-RO" altLang="ro-RO" dirty="0">
                <a:solidFill>
                  <a:schemeClr val="bg1"/>
                </a:solidFill>
                <a:latin typeface="Arial Black" panose="020B0A04020102020204"/>
              </a:rPr>
              <a:t>Reguli </a:t>
            </a:r>
            <a:br>
              <a:rPr lang="ro-RO" altLang="ro-RO" dirty="0">
                <a:solidFill>
                  <a:schemeClr val="bg1"/>
                </a:solidFill>
                <a:latin typeface="Arial Black" panose="020B0A04020102020204"/>
              </a:rPr>
            </a:br>
            <a:r>
              <a:rPr lang="ro-RO" altLang="ro-RO" dirty="0">
                <a:solidFill>
                  <a:schemeClr val="bg1"/>
                </a:solidFill>
                <a:latin typeface="Arial Black" panose="020B0A04020102020204"/>
              </a:rPr>
              <a:t>privind petrecerea audierilor publice</a:t>
            </a:r>
            <a:endParaRPr lang="en-US" altLang="ro-RO" dirty="0">
              <a:solidFill>
                <a:schemeClr val="bg1"/>
              </a:solidFill>
              <a:latin typeface="Arial Black" panose="020B0A04020102020204" pitchFamily="34" charset="0"/>
            </a:endParaRPr>
          </a:p>
        </p:txBody>
      </p:sp>
      <p:graphicFrame>
        <p:nvGraphicFramePr>
          <p:cNvPr id="8" name="Table 7"/>
          <p:cNvGraphicFramePr>
            <a:graphicFrameLocks noGrp="1"/>
          </p:cNvGraphicFramePr>
          <p:nvPr/>
        </p:nvGraphicFramePr>
        <p:xfrm>
          <a:off x="100641" y="1236452"/>
          <a:ext cx="11879893" cy="5669280"/>
        </p:xfrm>
        <a:graphic>
          <a:graphicData uri="http://schemas.openxmlformats.org/drawingml/2006/table">
            <a:tbl>
              <a:tblPr firstRow="1" bandRow="1">
                <a:tableStyleId>{5C22544A-7EE6-4342-B048-85BDC9FD1C3A}</a:tableStyleId>
              </a:tblPr>
              <a:tblGrid>
                <a:gridCol w="6321777"/>
                <a:gridCol w="5558116"/>
              </a:tblGrid>
              <a:tr h="5389551">
                <a:tc>
                  <a:txBody>
                    <a:bodyPr/>
                    <a:lstStyle/>
                    <a:p>
                      <a:pPr marL="0" lvl="0" indent="457200" algn="l">
                        <a:lnSpc>
                          <a:spcPct val="100000"/>
                        </a:lnSpc>
                        <a:buFont typeface="Arial" panose="020B0604020202020204"/>
                        <a:buChar char="•"/>
                      </a:pPr>
                      <a:r>
                        <a:rPr lang="en-US" sz="2000" b="0" kern="1200" noProof="1">
                          <a:solidFill>
                            <a:srgbClr val="203864"/>
                          </a:solidFill>
                          <a:latin typeface="Calibri" panose="020F0502020204030204"/>
                          <a:ea typeface="Calibri" panose="020F0502020204030204"/>
                          <a:cs typeface="Times New Roman" panose="02020603050405020304"/>
                        </a:rPr>
                        <a:t>Scopul Consiliului local, a Primăriei în cadrul audierilor publice este de a oferi fiecărui cetăţean posibilitatea de a-şi exprima propriul punct de vedere în privinţa problemelor puse în discuţie. </a:t>
                      </a:r>
                    </a:p>
                    <a:p>
                      <a:pPr marL="0" lvl="0" indent="514350" algn="l" defTabSz="914400" rtl="0" eaLnBrk="1" latinLnBrk="0" hangingPunct="1">
                        <a:lnSpc>
                          <a:spcPct val="100000"/>
                        </a:lnSpc>
                        <a:buNone/>
                      </a:pPr>
                      <a:r>
                        <a:rPr lang="en-US" sz="2000" b="0" kern="1200" noProof="1">
                          <a:solidFill>
                            <a:schemeClr val="accent2"/>
                          </a:solidFill>
                          <a:latin typeface="Calibri" panose="020F0502020204030204"/>
                          <a:ea typeface="Calibri" panose="020F0502020204030204"/>
                          <a:cs typeface="Times New Roman" panose="02020603050405020304"/>
                        </a:rPr>
                        <a:t>Înregistrarea persoanelor, care doresc să vorbească se efectuează până la începutul audierilor publice sau pe parcurs prin prezentarea unui bileţel secretarului şedinţei.</a:t>
                      </a:r>
                    </a:p>
                    <a:p>
                      <a:pPr marL="0" lvl="0" indent="457200" algn="l" defTabSz="914400" rtl="0" eaLnBrk="1" latinLnBrk="0" hangingPunct="1">
                        <a:lnSpc>
                          <a:spcPct val="100000"/>
                        </a:lnSpc>
                        <a:buNone/>
                      </a:pPr>
                      <a:r>
                        <a:rPr lang="en-US" sz="2000" b="0" kern="1200" noProof="1">
                          <a:solidFill>
                            <a:srgbClr val="203864"/>
                          </a:solidFill>
                          <a:latin typeface="Calibri" panose="020F0502020204030204"/>
                          <a:ea typeface="Calibri" panose="020F0502020204030204"/>
                          <a:cs typeface="Times New Roman" panose="02020603050405020304"/>
                        </a:rPr>
                        <a:t>Nu se va acorda dreptul să vorbească persoanelor neînregistrate. </a:t>
                      </a:r>
                    </a:p>
                    <a:p>
                      <a:pPr marL="0" lvl="0" indent="457200" algn="l" rtl="0" eaLnBrk="1" latinLnBrk="0" hangingPunct="1">
                        <a:lnSpc>
                          <a:spcPct val="100000"/>
                        </a:lnSpc>
                        <a:buNone/>
                      </a:pPr>
                      <a:r>
                        <a:rPr lang="en-US" sz="2000" b="0" kern="1200" noProof="1">
                          <a:solidFill>
                            <a:schemeClr val="accent2"/>
                          </a:solidFill>
                          <a:latin typeface="Calibri" panose="020F0502020204030204"/>
                          <a:ea typeface="Calibri" panose="020F0502020204030204"/>
                          <a:cs typeface="Times New Roman" panose="02020603050405020304"/>
                        </a:rPr>
                        <a:t>Fiecare vorbitor din public va avea la dispoziţie 5 min. Dacă numărul vorbitorilor va depăşi 10 persoane, prezidiul poate reduce timpul până la 3 min. </a:t>
                      </a:r>
                    </a:p>
                    <a:p>
                      <a:pPr marL="0" lvl="0" indent="457200" algn="l" defTabSz="914400" rtl="0" eaLnBrk="1" latinLnBrk="0" hangingPunct="1">
                        <a:lnSpc>
                          <a:spcPct val="100000"/>
                        </a:lnSpc>
                        <a:buNone/>
                      </a:pPr>
                      <a:r>
                        <a:rPr lang="en-US" sz="2000" b="0" kern="1200" noProof="1">
                          <a:solidFill>
                            <a:srgbClr val="203864"/>
                          </a:solidFill>
                          <a:latin typeface="Calibri" panose="020F0502020204030204"/>
                          <a:ea typeface="Calibri" panose="020F0502020204030204"/>
                          <a:cs typeface="Times New Roman" panose="02020603050405020304"/>
                        </a:rPr>
                        <a:t>Se va oferi cuvântul în ordinea înregistrării.</a:t>
                      </a:r>
                    </a:p>
                    <a:p>
                      <a:pPr marL="0" lvl="0" indent="400050" algn="l" defTabSz="914400" rtl="0" eaLnBrk="1" latinLnBrk="0" hangingPunct="1">
                        <a:lnSpc>
                          <a:spcPct val="100000"/>
                        </a:lnSpc>
                        <a:buNone/>
                      </a:pPr>
                      <a:r>
                        <a:rPr lang="en-US" sz="2000" b="0" kern="1200" noProof="1">
                          <a:solidFill>
                            <a:schemeClr val="accent2"/>
                          </a:solidFill>
                          <a:latin typeface="Calibri" panose="020F0502020204030204"/>
                          <a:ea typeface="Calibri" panose="020F0502020204030204"/>
                          <a:cs typeface="Times New Roman" panose="02020603050405020304"/>
                        </a:rPr>
                        <a:t>Alte persoane nu vor putea să vorbească până la expirarea listei de înregistrare.</a:t>
                      </a:r>
                    </a:p>
                    <a:p>
                      <a:pPr marL="0" lvl="0" indent="457200" algn="l" defTabSz="914400" rtl="0" eaLnBrk="1" latinLnBrk="0" hangingPunct="1">
                        <a:lnSpc>
                          <a:spcPct val="100000"/>
                        </a:lnSpc>
                        <a:buNone/>
                      </a:pPr>
                      <a:r>
                        <a:rPr lang="ro-RO" sz="2000" b="0" kern="1200" noProof="0" dirty="0">
                          <a:solidFill>
                            <a:srgbClr val="203864"/>
                          </a:solidFill>
                          <a:latin typeface="Calibri" panose="020F0502020204030204"/>
                          <a:ea typeface="Calibri" panose="020F0502020204030204"/>
                          <a:cs typeface="Times New Roman" panose="02020603050405020304"/>
                        </a:rPr>
                        <a:t>Fiecare persoană va avea posibilitatea să vorbească înainte ca altă persoană să vorbească pentru a doua oară.</a:t>
                      </a:r>
                    </a:p>
                    <a:p>
                      <a:pPr marL="0" lvl="0" indent="457200" algn="l" defTabSz="914400" rtl="0" eaLnBrk="1" latinLnBrk="0" hangingPunct="1">
                        <a:lnSpc>
                          <a:spcPct val="100000"/>
                        </a:lnSpc>
                        <a:buNone/>
                      </a:pPr>
                      <a:r>
                        <a:rPr lang="ro-RO" sz="2000" b="0" kern="1200" noProof="0" dirty="0">
                          <a:solidFill>
                            <a:schemeClr val="accent2"/>
                          </a:solidFill>
                          <a:latin typeface="Calibri" panose="020F0502020204030204"/>
                          <a:ea typeface="Calibri" panose="020F0502020204030204"/>
                          <a:cs typeface="Times New Roman" panose="02020603050405020304"/>
                        </a:rPr>
                        <a:t>Nu se permit dezbateri în cadrul audierilor publice.</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marL="0" lvl="0" indent="0" algn="l">
                        <a:lnSpc>
                          <a:spcPct val="100000"/>
                        </a:lnSpc>
                        <a:buNone/>
                      </a:pPr>
                      <a:r>
                        <a:rPr lang="en-US" sz="1800" b="0" kern="1200" noProof="0" dirty="0">
                          <a:solidFill>
                            <a:srgbClr val="203864"/>
                          </a:solidFill>
                          <a:latin typeface="Calibri" panose="020F0502020204030204"/>
                          <a:ea typeface="Calibri" panose="020F0502020204030204"/>
                          <a:cs typeface="Times New Roman" panose="02020603050405020304"/>
                        </a:rPr>
                        <a:t>       </a:t>
                      </a:r>
                      <a:r>
                        <a:rPr lang="ro-RO" sz="2000" b="0" kern="1200" noProof="0" dirty="0">
                          <a:solidFill>
                            <a:srgbClr val="203864"/>
                          </a:solidFill>
                          <a:latin typeface="Calibri" panose="020F0502020204030204"/>
                          <a:ea typeface="Calibri" panose="020F0502020204030204"/>
                          <a:cs typeface="Times New Roman" panose="02020603050405020304"/>
                        </a:rPr>
                        <a:t>Mesajul primarului, rapoartele de specialitate ale persoanelor responsabile din aparatul Primăriei vor dura nu mai mult de 30 min. </a:t>
                      </a:r>
                    </a:p>
                    <a:p>
                      <a:pPr marL="0" lvl="0" indent="0" algn="l">
                        <a:lnSpc>
                          <a:spcPct val="100000"/>
                        </a:lnSpc>
                        <a:buNone/>
                      </a:pPr>
                      <a:r>
                        <a:rPr lang="ro-RO" sz="2000" b="0" kern="1200" noProof="0" dirty="0">
                          <a:solidFill>
                            <a:srgbClr val="203864"/>
                          </a:solidFill>
                          <a:latin typeface="Calibri" panose="020F0502020204030204"/>
                          <a:ea typeface="Calibri" panose="020F0502020204030204"/>
                          <a:cs typeface="Times New Roman" panose="02020603050405020304"/>
                        </a:rPr>
                        <a:t>       </a:t>
                      </a:r>
                      <a:r>
                        <a:rPr lang="ro-RO" sz="2000" b="0" kern="1200" noProof="0" dirty="0">
                          <a:solidFill>
                            <a:schemeClr val="accent2"/>
                          </a:solidFill>
                          <a:latin typeface="Calibri" panose="020F0502020204030204"/>
                          <a:ea typeface="Calibri" panose="020F0502020204030204"/>
                          <a:cs typeface="Times New Roman" panose="02020603050405020304"/>
                        </a:rPr>
                        <a:t>Vorbitorii care au mesaje scrise vor lăsa copiile acestora la membrii echipei de lucru (secretariat). </a:t>
                      </a:r>
                    </a:p>
                    <a:p>
                      <a:pPr marL="0" lvl="0" indent="0" algn="l">
                        <a:lnSpc>
                          <a:spcPct val="100000"/>
                        </a:lnSpc>
                        <a:buNone/>
                      </a:pPr>
                      <a:r>
                        <a:rPr lang="ro-RO" sz="2000" b="0" kern="1200" noProof="0" dirty="0">
                          <a:solidFill>
                            <a:srgbClr val="203864"/>
                          </a:solidFill>
                          <a:latin typeface="Calibri" panose="020F0502020204030204"/>
                          <a:ea typeface="Calibri" panose="020F0502020204030204"/>
                          <a:cs typeface="Times New Roman" panose="02020603050405020304"/>
                        </a:rPr>
                        <a:t>       </a:t>
                      </a:r>
                      <a:r>
                        <a:rPr lang="ro-RO" sz="2000" b="0" kern="1200" noProof="1">
                          <a:solidFill>
                            <a:srgbClr val="203864"/>
                          </a:solidFill>
                          <a:latin typeface="Calibri" panose="020F0502020204030204"/>
                          <a:ea typeface="Calibri" panose="020F0502020204030204"/>
                          <a:cs typeface="Times New Roman" panose="02020603050405020304"/>
                        </a:rPr>
                        <a:t>Politețea va fi păstrată. Aceasta include respectul obişnuit din partea audienţei, respectul Consiliului faţă de vorbitori şi al vorbitorului faţă de audienţă.</a:t>
                      </a:r>
                    </a:p>
                    <a:p>
                      <a:pPr marL="0" lvl="0" indent="0" algn="l">
                        <a:lnSpc>
                          <a:spcPct val="100000"/>
                        </a:lnSpc>
                        <a:buNone/>
                      </a:pPr>
                      <a:r>
                        <a:rPr lang="ro-RO" sz="2000" b="0" kern="1200" noProof="1">
                          <a:solidFill>
                            <a:srgbClr val="203864"/>
                          </a:solidFill>
                          <a:latin typeface="Calibri" panose="020F0502020204030204"/>
                          <a:ea typeface="Calibri" panose="020F0502020204030204"/>
                          <a:cs typeface="Times New Roman" panose="02020603050405020304"/>
                        </a:rPr>
                        <a:t>        </a:t>
                      </a:r>
                      <a:r>
                        <a:rPr lang="ro-RO" sz="2000" b="0" kern="1200" noProof="1">
                          <a:solidFill>
                            <a:schemeClr val="accent2"/>
                          </a:solidFill>
                          <a:latin typeface="Calibri" panose="020F0502020204030204"/>
                          <a:ea typeface="Calibri" panose="020F0502020204030204"/>
                          <a:cs typeface="Times New Roman" panose="02020603050405020304"/>
                        </a:rPr>
                        <a:t>Audierea publică va dura </a:t>
                      </a:r>
                      <a:r>
                        <a:rPr lang="en-US" sz="2000" b="0" kern="1200" noProof="1">
                          <a:solidFill>
                            <a:schemeClr val="accent2"/>
                          </a:solidFill>
                          <a:latin typeface="Calibri" panose="020F0502020204030204"/>
                          <a:ea typeface="Calibri" panose="020F0502020204030204"/>
                          <a:cs typeface="Times New Roman" panose="02020603050405020304"/>
                        </a:rPr>
                        <a:t>nu </a:t>
                      </a:r>
                      <a:r>
                        <a:rPr lang="ro-RO" sz="2000" b="0" kern="1200" noProof="1">
                          <a:solidFill>
                            <a:schemeClr val="accent2"/>
                          </a:solidFill>
                          <a:latin typeface="Calibri" panose="020F0502020204030204"/>
                          <a:ea typeface="Calibri" panose="020F0502020204030204"/>
                          <a:cs typeface="Times New Roman" panose="02020603050405020304"/>
                        </a:rPr>
                        <a:t>mai mult de 3 ore, la necesitate se vor declara pauze.</a:t>
                      </a:r>
                    </a:p>
                    <a:p>
                      <a:pPr marL="0" lvl="0" indent="0" algn="l">
                        <a:lnSpc>
                          <a:spcPct val="100000"/>
                        </a:lnSpc>
                        <a:buNone/>
                      </a:pPr>
                      <a:r>
                        <a:rPr lang="ro-RO" sz="2000" b="0" kern="1200" noProof="1">
                          <a:solidFill>
                            <a:srgbClr val="203864"/>
                          </a:solidFill>
                          <a:latin typeface="Calibri" panose="020F0502020204030204"/>
                          <a:ea typeface="Calibri" panose="020F0502020204030204"/>
                          <a:cs typeface="Times New Roman" panose="02020603050405020304"/>
                        </a:rPr>
                        <a:t>       Preşedintele poate declara întrunirea închisă în cazul când:</a:t>
                      </a:r>
                    </a:p>
                    <a:p>
                      <a:pPr marL="0" lvl="0" indent="0" algn="l">
                        <a:lnSpc>
                          <a:spcPct val="100000"/>
                        </a:lnSpc>
                        <a:buNone/>
                      </a:pPr>
                      <a:r>
                        <a:rPr lang="ro-RO" sz="2000" b="0" kern="1200" noProof="1">
                          <a:solidFill>
                            <a:srgbClr val="203864"/>
                          </a:solidFill>
                          <a:latin typeface="Calibri" panose="020F0502020204030204"/>
                          <a:ea typeface="Calibri" panose="020F0502020204030204"/>
                          <a:cs typeface="Times New Roman" panose="02020603050405020304"/>
                        </a:rPr>
                        <a:t>           - toţi vorbi</a:t>
                      </a:r>
                      <a:r>
                        <a:rPr lang="ro-RO" sz="2000" b="0" kern="1200" noProof="0" dirty="0" err="1">
                          <a:solidFill>
                            <a:srgbClr val="203864"/>
                          </a:solidFill>
                          <a:latin typeface="Calibri" panose="020F0502020204030204"/>
                          <a:ea typeface="Calibri" panose="020F0502020204030204"/>
                          <a:cs typeface="Times New Roman" panose="02020603050405020304"/>
                        </a:rPr>
                        <a:t>torii</a:t>
                      </a:r>
                      <a:r>
                        <a:rPr lang="ro-RO" sz="2000" b="0" kern="1200" noProof="0" dirty="0">
                          <a:solidFill>
                            <a:srgbClr val="203864"/>
                          </a:solidFill>
                          <a:latin typeface="Calibri" panose="020F0502020204030204"/>
                          <a:ea typeface="Calibri" panose="020F0502020204030204"/>
                          <a:cs typeface="Times New Roman" panose="02020603050405020304"/>
                        </a:rPr>
                        <a:t> au luat cuvântul;</a:t>
                      </a:r>
                    </a:p>
                    <a:p>
                      <a:pPr marL="0" lvl="0" indent="0" algn="l">
                        <a:lnSpc>
                          <a:spcPct val="100000"/>
                        </a:lnSpc>
                        <a:buNone/>
                      </a:pPr>
                      <a:r>
                        <a:rPr lang="ro-RO" sz="2000" b="0" kern="1200" noProof="0" dirty="0">
                          <a:solidFill>
                            <a:srgbClr val="203864"/>
                          </a:solidFill>
                          <a:latin typeface="Calibri" panose="020F0502020204030204"/>
                          <a:ea typeface="Calibri" panose="020F0502020204030204"/>
                          <a:cs typeface="Times New Roman" panose="02020603050405020304"/>
                        </a:rPr>
                        <a:t>           - a expirat timpul alocat audierii.               </a:t>
                      </a:r>
                    </a:p>
                    <a:p>
                      <a:pPr marL="0" lvl="0" indent="0" algn="l">
                        <a:lnSpc>
                          <a:spcPct val="100000"/>
                        </a:lnSpc>
                        <a:buNone/>
                      </a:pPr>
                      <a:r>
                        <a:rPr lang="ro-RO" sz="2000" b="0" kern="1200" noProof="0" dirty="0">
                          <a:solidFill>
                            <a:srgbClr val="203864"/>
                          </a:solidFill>
                          <a:latin typeface="Calibri" panose="020F0502020204030204"/>
                          <a:ea typeface="Calibri" panose="020F0502020204030204"/>
                          <a:cs typeface="Times New Roman" panose="02020603050405020304"/>
                        </a:rPr>
                        <a:t>Aplauzele nu sunt acceptate</a:t>
                      </a:r>
                    </a:p>
                    <a:p>
                      <a:pPr lvl="0" algn="r">
                        <a:lnSpc>
                          <a:spcPct val="100000"/>
                        </a:lnSpc>
                        <a:spcBef>
                          <a:spcPts val="0"/>
                        </a:spcBef>
                        <a:spcAft>
                          <a:spcPts val="0"/>
                        </a:spcAft>
                        <a:buNone/>
                      </a:pPr>
                      <a:endParaRPr lang="en-US" sz="2300" b="1" i="1" u="none" strike="noStrike" kern="1200" noProof="0" dirty="0">
                        <a:solidFill>
                          <a:srgbClr val="203864"/>
                        </a:solidFill>
                      </a:endParaRPr>
                    </a:p>
                    <a:p>
                      <a:pPr lvl="0" algn="r">
                        <a:lnSpc>
                          <a:spcPct val="100000"/>
                        </a:lnSpc>
                        <a:spcBef>
                          <a:spcPts val="0"/>
                        </a:spcBef>
                        <a:spcAft>
                          <a:spcPts val="0"/>
                        </a:spcAft>
                        <a:buNone/>
                      </a:pPr>
                      <a:r>
                        <a:rPr lang="en-US" sz="2300" b="1" i="1" u="none" strike="noStrike" kern="1200" noProof="0" dirty="0">
                          <a:solidFill>
                            <a:srgbClr val="203864"/>
                          </a:solidFill>
                        </a:rPr>
                        <a:t>Comitetul organizatoric</a:t>
                      </a: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9551" y="1115580"/>
            <a:ext cx="11864914" cy="3112398"/>
          </a:xfrm>
          <a:solidFill>
            <a:schemeClr val="accent1">
              <a:lumMod val="50000"/>
            </a:schemeClr>
          </a:solidFill>
        </p:spPr>
        <p:txBody>
          <a:bodyPr>
            <a:normAutofit/>
          </a:bodyPr>
          <a:lstStyle/>
          <a:p>
            <a:r>
              <a:rPr lang="ro-RO" sz="9600" dirty="0">
                <a:solidFill>
                  <a:schemeClr val="bg1"/>
                </a:solidFill>
                <a:latin typeface="Arial Black" panose="020B0A04020102020204" pitchFamily="34" charset="0"/>
              </a:rPr>
              <a:t>BUGETUL</a:t>
            </a:r>
            <a:br>
              <a:rPr lang="ro-RO" sz="9600" dirty="0">
                <a:solidFill>
                  <a:schemeClr val="bg1"/>
                </a:solidFill>
                <a:latin typeface="Arial Black" panose="020B0A04020102020204" pitchFamily="34" charset="0"/>
              </a:rPr>
            </a:br>
            <a:r>
              <a:rPr lang="ro-RO" sz="9600" dirty="0">
                <a:solidFill>
                  <a:schemeClr val="bg1"/>
                </a:solidFill>
                <a:latin typeface="Arial Black" panose="020B0A04020102020204" pitchFamily="34" charset="0"/>
              </a:rPr>
              <a:t>20</a:t>
            </a:r>
            <a:r>
              <a:rPr lang="en-US" sz="9600" dirty="0" smtClean="0">
                <a:solidFill>
                  <a:schemeClr val="bg1"/>
                </a:solidFill>
                <a:latin typeface="Arial Black" panose="020B0A04020102020204" pitchFamily="34" charset="0"/>
              </a:rPr>
              <a:t>26</a:t>
            </a:r>
            <a:endParaRPr lang="en-US" sz="9600" dirty="0">
              <a:solidFill>
                <a:schemeClr val="bg1"/>
              </a:solidFill>
              <a:latin typeface="Arial Black" panose="020B0A04020102020204" pitchFamily="34" charset="0"/>
            </a:endParaRPr>
          </a:p>
        </p:txBody>
      </p:sp>
      <p:sp>
        <p:nvSpPr>
          <p:cNvPr id="3" name="Subtitle 2"/>
          <p:cNvSpPr>
            <a:spLocks noGrp="1"/>
          </p:cNvSpPr>
          <p:nvPr>
            <p:ph type="subTitle" idx="1"/>
          </p:nvPr>
        </p:nvSpPr>
        <p:spPr>
          <a:xfrm>
            <a:off x="163541" y="4463052"/>
            <a:ext cx="11864915" cy="951674"/>
          </a:xfrm>
        </p:spPr>
        <p:txBody>
          <a:bodyPr>
            <a:normAutofit/>
          </a:bodyPr>
          <a:lstStyle/>
          <a:p>
            <a:r>
              <a:rPr lang="ro-RO" sz="5400" dirty="0">
                <a:solidFill>
                  <a:schemeClr val="accent2"/>
                </a:solidFill>
              </a:rPr>
              <a:t>Proiect</a:t>
            </a:r>
            <a:endParaRPr lang="en-US" sz="5400" dirty="0">
              <a:solidFill>
                <a:schemeClr val="accent2"/>
              </a:solidFill>
            </a:endParaRPr>
          </a:p>
        </p:txBody>
      </p:sp>
      <p:sp>
        <p:nvSpPr>
          <p:cNvPr id="4" name="TextBox 3"/>
          <p:cNvSpPr txBox="1"/>
          <p:nvPr/>
        </p:nvSpPr>
        <p:spPr>
          <a:xfrm>
            <a:off x="163541" y="172620"/>
            <a:ext cx="11864915" cy="707886"/>
          </a:xfrm>
          <a:prstGeom prst="rect">
            <a:avLst/>
          </a:prstGeom>
          <a:noFill/>
        </p:spPr>
        <p:txBody>
          <a:bodyPr wrap="square" rtlCol="0">
            <a:spAutoFit/>
          </a:bodyPr>
          <a:lstStyle/>
          <a:p>
            <a:pPr algn="ctr"/>
            <a:r>
              <a:rPr lang="ro-RO" sz="4000" b="1" dirty="0">
                <a:solidFill>
                  <a:schemeClr val="accent1">
                    <a:lumMod val="50000"/>
                  </a:schemeClr>
                </a:solidFill>
              </a:rPr>
              <a:t>Primăria</a:t>
            </a:r>
            <a:r>
              <a:rPr lang="en-US" sz="4000" b="1" dirty="0">
                <a:solidFill>
                  <a:schemeClr val="accent1">
                    <a:lumMod val="50000"/>
                  </a:schemeClr>
                </a:solidFill>
              </a:rPr>
              <a:t> </a:t>
            </a:r>
            <a:r>
              <a:rPr lang="ro-RO" sz="4000" b="1" dirty="0" smtClean="0">
                <a:solidFill>
                  <a:schemeClr val="accent1">
                    <a:lumMod val="50000"/>
                  </a:schemeClr>
                </a:solidFill>
              </a:rPr>
              <a:t>Geamăna</a:t>
            </a:r>
            <a:endParaRPr lang="en-US" sz="4000" b="1" dirty="0">
              <a:solidFill>
                <a:schemeClr val="accent1">
                  <a:lumMod val="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panose="020B0A04020102020204" pitchFamily="34" charset="0"/>
              </a:rPr>
              <a:t>Bugetul </a:t>
            </a:r>
            <a:r>
              <a:rPr lang="ro-RO" dirty="0" smtClean="0">
                <a:solidFill>
                  <a:schemeClr val="bg1"/>
                </a:solidFill>
                <a:latin typeface="Arial Black" panose="020B0A04020102020204" pitchFamily="34" charset="0"/>
              </a:rPr>
              <a:t>202</a:t>
            </a:r>
            <a:r>
              <a:rPr lang="en-US" dirty="0" smtClean="0">
                <a:solidFill>
                  <a:schemeClr val="bg1"/>
                </a:solidFill>
                <a:latin typeface="Arial Black" panose="020B0A04020102020204" pitchFamily="34" charset="0"/>
              </a:rPr>
              <a:t>6</a:t>
            </a:r>
            <a:endParaRPr lang="en-US" dirty="0">
              <a:solidFill>
                <a:schemeClr val="bg1"/>
              </a:solidFill>
              <a:latin typeface="Arial Black" panose="020B0A04020102020204" pitchFamily="34" charset="0"/>
            </a:endParaRPr>
          </a:p>
        </p:txBody>
      </p:sp>
      <p:sp>
        <p:nvSpPr>
          <p:cNvPr id="10" name="TextBox 9"/>
          <p:cNvSpPr txBox="1"/>
          <p:nvPr/>
        </p:nvSpPr>
        <p:spPr>
          <a:xfrm>
            <a:off x="2930605" y="1571290"/>
            <a:ext cx="6400800" cy="1015663"/>
          </a:xfrm>
          <a:prstGeom prst="rect">
            <a:avLst/>
          </a:prstGeom>
          <a:noFill/>
        </p:spPr>
        <p:txBody>
          <a:bodyPr wrap="square">
            <a:spAutoFit/>
          </a:bodyPr>
          <a:lstStyle/>
          <a:p>
            <a:pPr algn="ctr"/>
            <a:r>
              <a:rPr lang="en-US" sz="6000" dirty="0" smtClean="0">
                <a:solidFill>
                  <a:schemeClr val="accent1">
                    <a:lumMod val="50000"/>
                  </a:schemeClr>
                </a:solidFill>
                <a:latin typeface="Arial Black" panose="020B0A04020102020204" pitchFamily="34" charset="0"/>
              </a:rPr>
              <a:t>23084400</a:t>
            </a:r>
            <a:r>
              <a:rPr lang="ro-RO" sz="6000" dirty="0" smtClean="0">
                <a:solidFill>
                  <a:schemeClr val="accent1">
                    <a:lumMod val="50000"/>
                  </a:schemeClr>
                </a:solidFill>
                <a:latin typeface="Arial Black" panose="020B0A04020102020204" pitchFamily="34" charset="0"/>
              </a:rPr>
              <a:t> </a:t>
            </a:r>
            <a:r>
              <a:rPr lang="ro-RO" sz="6000" dirty="0">
                <a:solidFill>
                  <a:schemeClr val="accent1">
                    <a:lumMod val="50000"/>
                  </a:schemeClr>
                </a:solidFill>
                <a:latin typeface="Arial Black" panose="020B0A04020102020204" pitchFamily="34" charset="0"/>
              </a:rPr>
              <a:t>lei</a:t>
            </a:r>
            <a:endParaRPr lang="en-US" sz="6000" dirty="0">
              <a:solidFill>
                <a:schemeClr val="accent1">
                  <a:lumMod val="50000"/>
                </a:schemeClr>
              </a:solidFill>
              <a:latin typeface="Arial Black" panose="020B0A04020102020204" pitchFamily="34" charset="0"/>
            </a:endParaRPr>
          </a:p>
        </p:txBody>
      </p:sp>
      <p:cxnSp>
        <p:nvCxnSpPr>
          <p:cNvPr id="11" name="Straight Connector 10"/>
          <p:cNvCxnSpPr/>
          <p:nvPr/>
        </p:nvCxnSpPr>
        <p:spPr>
          <a:xfrm>
            <a:off x="2379921" y="3013061"/>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691967" y="2969004"/>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365479" y="2969004"/>
            <a:ext cx="7326487" cy="44058"/>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6417" y="3817717"/>
            <a:ext cx="4826962" cy="1200329"/>
          </a:xfrm>
          <a:prstGeom prst="rect">
            <a:avLst/>
          </a:prstGeom>
          <a:noFill/>
        </p:spPr>
        <p:txBody>
          <a:bodyPr wrap="none" rtlCol="0">
            <a:spAutoFit/>
          </a:bodyPr>
          <a:lstStyle/>
          <a:p>
            <a:pPr algn="ctr"/>
            <a:r>
              <a:rPr lang="ro-RO" sz="3600" b="1">
                <a:solidFill>
                  <a:schemeClr val="accent1">
                    <a:lumMod val="50000"/>
                  </a:schemeClr>
                </a:solidFill>
                <a:latin typeface="Arial Black" panose="020B0A04020102020204" pitchFamily="34" charset="0"/>
              </a:rPr>
              <a:t>Venituri</a:t>
            </a:r>
          </a:p>
          <a:p>
            <a:pPr algn="ctr"/>
            <a:r>
              <a:rPr lang="ro-RO" sz="3600" b="1">
                <a:solidFill>
                  <a:schemeClr val="accent1">
                    <a:lumMod val="50000"/>
                  </a:schemeClr>
                </a:solidFill>
                <a:latin typeface="Arial Black" panose="020B0A04020102020204" pitchFamily="34" charset="0"/>
              </a:rPr>
              <a:t>(de unde vin banii)</a:t>
            </a:r>
            <a:endParaRPr lang="en-US" sz="3600" b="1">
              <a:solidFill>
                <a:schemeClr val="accent1">
                  <a:lumMod val="50000"/>
                </a:schemeClr>
              </a:solidFill>
              <a:latin typeface="Arial Black" panose="020B0A04020102020204" pitchFamily="34" charset="0"/>
            </a:endParaRPr>
          </a:p>
        </p:txBody>
      </p:sp>
      <p:sp>
        <p:nvSpPr>
          <p:cNvPr id="23" name="TextBox 22"/>
          <p:cNvSpPr txBox="1"/>
          <p:nvPr/>
        </p:nvSpPr>
        <p:spPr>
          <a:xfrm>
            <a:off x="6964680" y="3873165"/>
            <a:ext cx="5436562" cy="1200329"/>
          </a:xfrm>
          <a:prstGeom prst="rect">
            <a:avLst/>
          </a:prstGeom>
          <a:noFill/>
        </p:spPr>
        <p:txBody>
          <a:bodyPr wrap="square" rtlCol="0">
            <a:spAutoFit/>
          </a:bodyPr>
          <a:lstStyle/>
          <a:p>
            <a:pPr algn="ctr"/>
            <a:r>
              <a:rPr lang="ro-RO" sz="3600" b="1">
                <a:solidFill>
                  <a:schemeClr val="accent1">
                    <a:lumMod val="50000"/>
                  </a:schemeClr>
                </a:solidFill>
                <a:latin typeface="Arial Black" panose="020B0A04020102020204" pitchFamily="34" charset="0"/>
              </a:rPr>
              <a:t>Cheltuieli</a:t>
            </a:r>
          </a:p>
          <a:p>
            <a:pPr algn="ctr"/>
            <a:r>
              <a:rPr lang="ro-RO" sz="3600" b="1">
                <a:solidFill>
                  <a:schemeClr val="accent1">
                    <a:lumMod val="50000"/>
                  </a:schemeClr>
                </a:solidFill>
                <a:latin typeface="Arial Black" panose="020B0A04020102020204" pitchFamily="34" charset="0"/>
              </a:rPr>
              <a:t>(unde se duc banii)</a:t>
            </a:r>
            <a:endParaRPr lang="en-US" sz="3600" b="1">
              <a:solidFill>
                <a:schemeClr val="accent1">
                  <a:lumMod val="50000"/>
                </a:schemeClr>
              </a:solidFill>
              <a:latin typeface="Arial Black" panose="020B0A04020102020204" pitchFamily="34" charset="0"/>
            </a:endParaRPr>
          </a:p>
        </p:txBody>
      </p:sp>
      <p:cxnSp>
        <p:nvCxnSpPr>
          <p:cNvPr id="33" name="Straight Connector 32"/>
          <p:cNvCxnSpPr/>
          <p:nvPr/>
        </p:nvCxnSpPr>
        <p:spPr>
          <a:xfrm>
            <a:off x="6122127" y="2557947"/>
            <a:ext cx="0" cy="434663"/>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
          <p:cNvSpPr>
            <a:spLocks noGrp="1"/>
          </p:cNvSpPr>
          <p:nvPr>
            <p:ph type="title"/>
          </p:nvPr>
        </p:nvSpPr>
        <p:spPr>
          <a:xfrm>
            <a:off x="153327" y="231721"/>
            <a:ext cx="11885345" cy="736847"/>
          </a:xfrm>
        </p:spPr>
        <p:txBody>
          <a:bodyPr anchor="t">
            <a:normAutofit/>
          </a:bodyPr>
          <a:lstStyle/>
          <a:p>
            <a:pPr algn="ctr"/>
            <a:r>
              <a:rPr lang="ro-RO" dirty="0">
                <a:solidFill>
                  <a:schemeClr val="bg1"/>
                </a:solidFill>
                <a:latin typeface="Arial Black" panose="020B0A04020102020204"/>
              </a:rPr>
              <a:t>Analiza comparativă a </a:t>
            </a:r>
            <a:r>
              <a:rPr lang="en-US" dirty="0">
                <a:solidFill>
                  <a:schemeClr val="bg1"/>
                </a:solidFill>
                <a:latin typeface="Arial Black" panose="020B0A04020102020204"/>
              </a:rPr>
              <a:t>bugetului</a:t>
            </a:r>
            <a:endParaRPr lang="en-US" dirty="0">
              <a:solidFill>
                <a:schemeClr val="bg1"/>
              </a:solidFill>
              <a:latin typeface="Arial Black" panose="020B0A04020102020204" pitchFamily="34" charset="0"/>
            </a:endParaRPr>
          </a:p>
        </p:txBody>
      </p:sp>
      <p:graphicFrame>
        <p:nvGraphicFramePr>
          <p:cNvPr id="5" name="Table 7"/>
          <p:cNvGraphicFramePr>
            <a:graphicFrameLocks noGrp="1"/>
          </p:cNvGraphicFramePr>
          <p:nvPr/>
        </p:nvGraphicFramePr>
        <p:xfrm>
          <a:off x="608551" y="1973429"/>
          <a:ext cx="11269221" cy="3126472"/>
        </p:xfrm>
        <a:graphic>
          <a:graphicData uri="http://schemas.openxmlformats.org/drawingml/2006/table">
            <a:tbl>
              <a:tblPr firstRow="1" bandRow="1">
                <a:tableStyleId>{5C22544A-7EE6-4342-B048-85BDC9FD1C3A}</a:tableStyleId>
              </a:tblPr>
              <a:tblGrid>
                <a:gridCol w="3756407"/>
                <a:gridCol w="3756407"/>
                <a:gridCol w="3756407"/>
              </a:tblGrid>
              <a:tr h="1563236">
                <a:tc>
                  <a:txBody>
                    <a:bodyPr/>
                    <a:lstStyle/>
                    <a:p>
                      <a:pPr algn="ctr"/>
                      <a:r>
                        <a:rPr lang="en-US" sz="4000" dirty="0">
                          <a:solidFill>
                            <a:schemeClr val="accent1">
                              <a:lumMod val="50000"/>
                            </a:schemeClr>
                          </a:solidFill>
                        </a:rPr>
                        <a:t>Anul </a:t>
                      </a:r>
                      <a:r>
                        <a:rPr lang="en-US" sz="4000" dirty="0" smtClean="0">
                          <a:solidFill>
                            <a:schemeClr val="accent1">
                              <a:lumMod val="50000"/>
                            </a:schemeClr>
                          </a:solidFill>
                        </a:rPr>
                        <a:t>2024</a:t>
                      </a:r>
                      <a:endParaRPr lang="en-US" sz="4000" dirty="0">
                        <a:solidFill>
                          <a:schemeClr val="accent1">
                            <a:lumMod val="50000"/>
                          </a:schemeClr>
                        </a:solidFill>
                      </a:endParaRP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tc>
                  <a:txBody>
                    <a:bodyPr/>
                    <a:lstStyle/>
                    <a:p>
                      <a:pPr algn="ctr"/>
                      <a:r>
                        <a:rPr lang="en-US" sz="4000" dirty="0">
                          <a:solidFill>
                            <a:schemeClr val="accent1">
                              <a:lumMod val="50000"/>
                            </a:schemeClr>
                          </a:solidFill>
                        </a:rPr>
                        <a:t>Anul </a:t>
                      </a:r>
                      <a:r>
                        <a:rPr lang="en-US" sz="4000" dirty="0" smtClean="0">
                          <a:solidFill>
                            <a:schemeClr val="accent1">
                              <a:lumMod val="50000"/>
                            </a:schemeClr>
                          </a:solidFill>
                        </a:rPr>
                        <a:t>2025</a:t>
                      </a:r>
                      <a:endParaRPr lang="en-US" sz="4000" dirty="0">
                        <a:solidFill>
                          <a:schemeClr val="accent1">
                            <a:lumMod val="50000"/>
                          </a:schemeClr>
                        </a:solidFill>
                      </a:endParaRP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tc>
                  <a:txBody>
                    <a:bodyPr/>
                    <a:lstStyle/>
                    <a:p>
                      <a:pPr algn="ctr"/>
                      <a:r>
                        <a:rPr lang="en-US" sz="4000" dirty="0">
                          <a:solidFill>
                            <a:schemeClr val="accent1">
                              <a:lumMod val="50000"/>
                            </a:schemeClr>
                          </a:solidFill>
                        </a:rPr>
                        <a:t>Anul </a:t>
                      </a:r>
                      <a:r>
                        <a:rPr lang="en-US" sz="4000" dirty="0" smtClean="0">
                          <a:solidFill>
                            <a:schemeClr val="accent1">
                              <a:lumMod val="50000"/>
                            </a:schemeClr>
                          </a:solidFill>
                        </a:rPr>
                        <a:t>2026</a:t>
                      </a:r>
                      <a:endParaRPr lang="en-US" sz="4000" dirty="0">
                        <a:solidFill>
                          <a:schemeClr val="accent1">
                            <a:lumMod val="50000"/>
                          </a:schemeClr>
                        </a:solidFill>
                      </a:endParaRP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tr>
              <a:tr h="1563236">
                <a:tc>
                  <a:txBody>
                    <a:bodyPr/>
                    <a:lstStyle/>
                    <a:p>
                      <a:pPr algn="ctr"/>
                      <a:r>
                        <a:rPr lang="en-US" sz="4000" dirty="0" smtClean="0">
                          <a:solidFill>
                            <a:schemeClr val="accent1">
                              <a:lumMod val="50000"/>
                            </a:schemeClr>
                          </a:solidFill>
                        </a:rPr>
                        <a:t>16148800 </a:t>
                      </a:r>
                      <a:r>
                        <a:rPr lang="en-US" sz="4000" dirty="0">
                          <a:solidFill>
                            <a:schemeClr val="accent1">
                              <a:lumMod val="50000"/>
                            </a:schemeClr>
                          </a:solidFill>
                        </a:rPr>
                        <a:t>lei</a:t>
                      </a: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4000" dirty="0" smtClean="0">
                          <a:solidFill>
                            <a:schemeClr val="accent1">
                              <a:lumMod val="50000"/>
                            </a:schemeClr>
                          </a:solidFill>
                        </a:rPr>
                        <a:t>17578500 </a:t>
                      </a:r>
                      <a:r>
                        <a:rPr lang="en-US" sz="4000" dirty="0">
                          <a:solidFill>
                            <a:schemeClr val="accent1">
                              <a:lumMod val="50000"/>
                            </a:schemeClr>
                          </a:solidFill>
                        </a:rPr>
                        <a:t>lei</a:t>
                      </a: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tc>
                  <a:txBody>
                    <a:bodyPr/>
                    <a:lstStyle/>
                    <a:p>
                      <a:pPr algn="ctr"/>
                      <a:r>
                        <a:rPr lang="en-US" sz="4000" dirty="0" smtClean="0">
                          <a:solidFill>
                            <a:schemeClr val="accent1">
                              <a:lumMod val="50000"/>
                            </a:schemeClr>
                          </a:solidFill>
                        </a:rPr>
                        <a:t>23084400 </a:t>
                      </a:r>
                      <a:r>
                        <a:rPr lang="en-US" sz="4000" dirty="0">
                          <a:solidFill>
                            <a:schemeClr val="accent1">
                              <a:lumMod val="50000"/>
                            </a:schemeClr>
                          </a:solidFill>
                        </a:rPr>
                        <a:t>lei</a:t>
                      </a:r>
                    </a:p>
                  </a:txBody>
                  <a:tcPr anchor="ctr">
                    <a:lnL w="28575" cap="flat" cmpd="sng" algn="ctr">
                      <a:solidFill>
                        <a:schemeClr val="accent1">
                          <a:lumMod val="60000"/>
                          <a:lumOff val="40000"/>
                        </a:schemeClr>
                      </a:solidFill>
                      <a:prstDash val="solid"/>
                      <a:round/>
                      <a:headEnd type="none" w="med" len="med"/>
                      <a:tailEnd type="none" w="med" len="med"/>
                    </a:lnL>
                    <a:lnR w="28575" cap="flat" cmpd="sng" algn="ctr">
                      <a:solidFill>
                        <a:schemeClr val="accent1">
                          <a:lumMod val="60000"/>
                          <a:lumOff val="40000"/>
                        </a:schemeClr>
                      </a:solidFill>
                      <a:prstDash val="solid"/>
                      <a:round/>
                      <a:headEnd type="none" w="med" len="med"/>
                      <a:tailEnd type="none" w="med" len="med"/>
                    </a:lnR>
                    <a:lnT w="28575" cap="flat" cmpd="sng" algn="ctr">
                      <a:solidFill>
                        <a:schemeClr val="accent1">
                          <a:lumMod val="60000"/>
                          <a:lumOff val="40000"/>
                        </a:schemeClr>
                      </a:solidFill>
                      <a:prstDash val="solid"/>
                      <a:round/>
                      <a:headEnd type="none" w="med" len="med"/>
                      <a:tailEnd type="none" w="med" len="med"/>
                    </a:lnT>
                    <a:lnB w="28575" cap="flat" cmpd="sng" algn="ctr">
                      <a:solidFill>
                        <a:schemeClr val="accent1">
                          <a:lumMod val="60000"/>
                          <a:lumOff val="40000"/>
                        </a:schemeClr>
                      </a:solidFill>
                      <a:prstDash val="solid"/>
                      <a:round/>
                      <a:headEnd type="none" w="med" len="med"/>
                      <a:tailEnd type="none" w="med" len="med"/>
                    </a:lnB>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p:nvPr/>
        </p:nvGraphicFramePr>
        <p:xfrm>
          <a:off x="164137" y="1193251"/>
          <a:ext cx="11899847" cy="5213757"/>
        </p:xfrm>
        <a:graphic>
          <a:graphicData uri="http://schemas.openxmlformats.org/drawingml/2006/chart">
            <c:chart xmlns:c="http://schemas.openxmlformats.org/drawingml/2006/chart" xmlns:r="http://schemas.openxmlformats.org/officeDocument/2006/relationships" r:id="rId3"/>
          </a:graphicData>
        </a:graphic>
      </p:graphicFrame>
      <p:sp>
        <p:nvSpPr>
          <p:cNvPr id="15" name="Rectangle 14"/>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1"/>
          <p:cNvSpPr>
            <a:spLocks noGrp="1"/>
          </p:cNvSpPr>
          <p:nvPr>
            <p:ph type="title"/>
          </p:nvPr>
        </p:nvSpPr>
        <p:spPr>
          <a:xfrm>
            <a:off x="153327" y="231721"/>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17" name="TextBox 16"/>
          <p:cNvSpPr txBox="1"/>
          <p:nvPr/>
        </p:nvSpPr>
        <p:spPr>
          <a:xfrm>
            <a:off x="603504" y="1200288"/>
            <a:ext cx="10945368" cy="646331"/>
          </a:xfrm>
          <a:prstGeom prst="rect">
            <a:avLst/>
          </a:prstGeom>
          <a:noFill/>
        </p:spPr>
        <p:txBody>
          <a:bodyPr wrap="square" rtlCol="0">
            <a:spAutoFit/>
          </a:bodyPr>
          <a:lstStyle/>
          <a:p>
            <a:pPr algn="ctr"/>
            <a:r>
              <a:rPr lang="ro-RO" sz="3600" b="1" dirty="0">
                <a:solidFill>
                  <a:schemeClr val="accent2"/>
                </a:solidFill>
              </a:rPr>
              <a:t>Structura veniturilor primăriei</a:t>
            </a:r>
            <a:endParaRPr lang="en-US" sz="3600" b="1" dirty="0">
              <a:solidFill>
                <a:schemeClr val="accent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499006" y="1678463"/>
          <a:ext cx="11226210" cy="4896871"/>
        </p:xfrm>
        <a:graphic>
          <a:graphicData uri="http://schemas.openxmlformats.org/drawingml/2006/chart">
            <c:chart xmlns:c="http://schemas.openxmlformats.org/drawingml/2006/chart" xmlns:r="http://schemas.openxmlformats.org/officeDocument/2006/relationships" r:id="rId3"/>
          </a:graphicData>
        </a:graphic>
      </p:graphicFrame>
      <p:sp>
        <p:nvSpPr>
          <p:cNvPr id="17" name="Rectangle 16"/>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
          <p:cNvSpPr>
            <a:spLocks noGrp="1"/>
          </p:cNvSpPr>
          <p:nvPr>
            <p:ph type="title"/>
          </p:nvPr>
        </p:nvSpPr>
        <p:spPr>
          <a:xfrm>
            <a:off x="153327" y="231721"/>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19" name="TextBox 18"/>
          <p:cNvSpPr txBox="1"/>
          <p:nvPr/>
        </p:nvSpPr>
        <p:spPr>
          <a:xfrm>
            <a:off x="362878" y="1083077"/>
            <a:ext cx="11829122" cy="646331"/>
          </a:xfrm>
          <a:prstGeom prst="rect">
            <a:avLst/>
          </a:prstGeom>
          <a:noFill/>
        </p:spPr>
        <p:txBody>
          <a:bodyPr wrap="square" rtlCol="0">
            <a:spAutoFit/>
          </a:bodyPr>
          <a:lstStyle/>
          <a:p>
            <a:pPr algn="ctr"/>
            <a:r>
              <a:rPr lang="ro-RO" sz="3600" b="1" dirty="0">
                <a:solidFill>
                  <a:schemeClr val="accent2"/>
                </a:solidFill>
              </a:rPr>
              <a:t>Structura Veniturilor proprii: </a:t>
            </a:r>
            <a:r>
              <a:rPr lang="en-US" sz="3600" b="1" dirty="0" smtClean="0">
                <a:solidFill>
                  <a:schemeClr val="accent2"/>
                </a:solidFill>
              </a:rPr>
              <a:t>7968000</a:t>
            </a:r>
            <a:r>
              <a:rPr lang="ro-RO" sz="3600" b="1" dirty="0" smtClean="0">
                <a:solidFill>
                  <a:schemeClr val="accent2"/>
                </a:solidFill>
              </a:rPr>
              <a:t> </a:t>
            </a:r>
            <a:r>
              <a:rPr lang="ro-RO" sz="3600" b="1" dirty="0">
                <a:solidFill>
                  <a:schemeClr val="accent2"/>
                </a:solidFill>
              </a:rPr>
              <a:t>lei </a:t>
            </a:r>
            <a:endParaRPr lang="en-US" sz="3600" b="1" dirty="0">
              <a:solidFill>
                <a:schemeClr val="accent2"/>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E58488C4305C4AADBCAC934C6DA5FA" ma:contentTypeVersion="19" ma:contentTypeDescription="Create a new document." ma:contentTypeScope="" ma:versionID="a5eff47c14fdc45ff3eec820be76c35d">
  <xsd:schema xmlns:xsd="http://www.w3.org/2001/XMLSchema" xmlns:xs="http://www.w3.org/2001/XMLSchema" xmlns:p="http://schemas.microsoft.com/office/2006/metadata/properties" xmlns:ns1="http://schemas.microsoft.com/sharepoint/v3" xmlns:ns2="a4a171f7-7c1b-417f-863d-356437942985" xmlns:ns3="28f040e9-7871-4f18-addb-b1dd6301a3da" targetNamespace="http://schemas.microsoft.com/office/2006/metadata/properties" ma:root="true" ma:fieldsID="26f8a838bebb22d51768cb61b8b222eb" ns1:_="" ns2:_="" ns3:_="">
    <xsd:import namespace="http://schemas.microsoft.com/sharepoint/v3"/>
    <xsd:import namespace="a4a171f7-7c1b-417f-863d-356437942985"/>
    <xsd:import namespace="28f040e9-7871-4f18-addb-b1dd6301a3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EventHashCode" minOccurs="0"/>
                <xsd:element ref="ns2:MediaServiceGenerationTime" minOccurs="0"/>
                <xsd:element ref="ns1:_ip_UnifiedCompliancePolicyProperties" minOccurs="0"/>
                <xsd:element ref="ns1:_ip_UnifiedCompliancePolicyUIAc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4a171f7-7c1b-417f-863d-3564379429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fe952b0e-87b1-4651-bd97-4ae9bbb31ca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8f040e9-7871-4f18-addb-b1dd6301a3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be5ae425-3227-4eb6-b72c-6d50dca51a48}" ma:internalName="TaxCatchAll" ma:showField="CatchAllData" ma:web="28f040e9-7871-4f18-addb-b1dd6301a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a4a171f7-7c1b-417f-863d-356437942985">
      <Terms xmlns="http://schemas.microsoft.com/office/infopath/2007/PartnerControls"/>
    </lcf76f155ced4ddcb4097134ff3c332f>
    <TaxCatchAll xmlns="28f040e9-7871-4f18-addb-b1dd6301a3d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1C6523-F896-49CF-82A1-D4CDBCDCEC7A}">
  <ds:schemaRefs/>
</ds:datastoreItem>
</file>

<file path=customXml/itemProps2.xml><?xml version="1.0" encoding="utf-8"?>
<ds:datastoreItem xmlns:ds="http://schemas.openxmlformats.org/officeDocument/2006/customXml" ds:itemID="{57407EE9-A0F1-47FD-B5C5-74AAA28E1DD7}">
  <ds:schemaRefs/>
</ds:datastoreItem>
</file>

<file path=customXml/itemProps3.xml><?xml version="1.0" encoding="utf-8"?>
<ds:datastoreItem xmlns:ds="http://schemas.openxmlformats.org/officeDocument/2006/customXml" ds:itemID="{C0C99DA9-E0F7-4308-8301-E9B63458E72A}">
  <ds:schemaRefs/>
</ds:datastoreItem>
</file>

<file path=docProps/app.xml><?xml version="1.0" encoding="utf-8"?>
<Properties xmlns="http://schemas.openxmlformats.org/officeDocument/2006/extended-properties" xmlns:vt="http://schemas.openxmlformats.org/officeDocument/2006/docPropsVTypes">
  <TotalTime>386</TotalTime>
  <Words>985</Words>
  <Application>Microsoft Office PowerPoint</Application>
  <PresentationFormat>Произвольный</PresentationFormat>
  <Paragraphs>260</Paragraphs>
  <Slides>29</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Office Theme</vt:lpstr>
      <vt:lpstr>Слайд 1</vt:lpstr>
      <vt:lpstr>Bine ați venit la audierea publică!</vt:lpstr>
      <vt:lpstr>Agenda</vt:lpstr>
      <vt:lpstr>Reguli  privind petrecerea audierilor publice</vt:lpstr>
      <vt:lpstr>BUGETUL 2026</vt:lpstr>
      <vt:lpstr>Bugetul 2026</vt:lpstr>
      <vt:lpstr>Analiza comparativă a bugetului</vt:lpstr>
      <vt:lpstr>De unde vin banii?</vt:lpstr>
      <vt:lpstr>De unde vin banii?</vt:lpstr>
      <vt:lpstr>De unde vin banii?</vt:lpstr>
      <vt:lpstr>De unde vin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Слайд 22</vt:lpstr>
      <vt:lpstr>Cotele la impozitul funciar</vt:lpstr>
      <vt:lpstr>Cotele la impozitul pe bunuri imobiliare neevaluate</vt:lpstr>
      <vt:lpstr>Cotele la impozitul pe bunuri imobiliare evaluate</vt:lpstr>
      <vt:lpstr>Taxe locale 2026</vt:lpstr>
      <vt:lpstr>Taxe pentru unități comerciale 2026</vt:lpstr>
      <vt:lpstr>Слайд 28</vt:lpstr>
      <vt:lpstr>Слайд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BUGETUL 2019</dc:title>
  <dc:creator>Igor Mironiuc</dc:creator>
  <cp:lastModifiedBy>Contabil</cp:lastModifiedBy>
  <cp:revision>105</cp:revision>
  <dcterms:created xsi:type="dcterms:W3CDTF">2018-11-08T15:44:00Z</dcterms:created>
  <dcterms:modified xsi:type="dcterms:W3CDTF">2025-12-09T09:51:56Z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0x01010024E58488C4305C4AADBCAC934C6DA5FA</vt:lpwstr>
  </property>
  <property fmtid="{D5CDD505-2E9C-101B-9397-08002B2CF9AE}" pid="3" name="MediaServiceImageTags">
    <vt:lpwstr/>
  </property>
  <property fmtid="{D5CDD505-2E9C-101B-9397-08002B2CF9AE}" pid="4" name="ICV">
    <vt:lpwstr>02004DB07E54478CAC9F6386B8C0AA2B_12</vt:lpwstr>
  </property>
  <property fmtid="{D5CDD505-2E9C-101B-9397-08002B2CF9AE}" pid="5" name="KSOProductBuildVer">
    <vt:lpwstr>1049-12.2.0.13306</vt:lpwstr>
  </property>
</Properties>
</file>